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68" r:id="rId4"/>
  </p:sldMasterIdLst>
  <p:sldIdLst>
    <p:sldId id="256" r:id="rId5"/>
    <p:sldId id="269" r:id="rId6"/>
    <p:sldId id="258" r:id="rId7"/>
    <p:sldId id="270" r:id="rId8"/>
    <p:sldId id="264" r:id="rId9"/>
    <p:sldId id="257" r:id="rId10"/>
    <p:sldId id="259" r:id="rId11"/>
    <p:sldId id="260" r:id="rId12"/>
    <p:sldId id="261" r:id="rId13"/>
    <p:sldId id="262" r:id="rId14"/>
    <p:sldId id="263" r:id="rId15"/>
    <p:sldId id="265" r:id="rId16"/>
    <p:sldId id="266" r:id="rId17"/>
    <p:sldId id="267" r:id="rId18"/>
    <p:sldId id="268" r:id="rId19"/>
  </p:sldIdLst>
  <p:sldSz cx="12192000" cy="6858000"/>
  <p:notesSz cx="6858000" cy="9144000"/>
  <p:embeddedFontLst>
    <p:embeddedFont>
      <p:font typeface="Bookman Old Style" panose="02050604050505020204" pitchFamily="18" charset="0"/>
      <p:regular r:id="rId20"/>
      <p:bold r:id="rId21"/>
      <p:italic r:id="rId22"/>
      <p:boldItalic r:id="rId23"/>
    </p:embeddedFont>
    <p:embeddedFont>
      <p:font typeface="Frutiger LT Arabic 45 Light" panose="01000000000000000000" pitchFamily="2" charset="-78"/>
      <p:regular r:id="rId24"/>
      <p:bold r:id="rId25"/>
    </p:embeddedFont>
    <p:embeddedFont>
      <p:font typeface="Frutiger LT Arabic 55 Roman" panose="01000000000000000000" pitchFamily="2" charset="-78"/>
      <p:regular r:id="rId26"/>
      <p:bold r:id="rId27"/>
    </p:embeddedFont>
    <p:embeddedFont>
      <p:font typeface="Mythology Of Egypt" panose="02000500000000000000" pitchFamily="2" charset="0"/>
      <p:regular r:id="rId28"/>
    </p:embeddedFont>
    <p:embeddedFont>
      <p:font typeface="Rockwell" panose="02060603020205020403" pitchFamily="18" charset="0"/>
      <p:regular r:id="rId29"/>
      <p:bold r:id="rId30"/>
      <p:italic r:id="rId31"/>
      <p:boldItalic r:id="rId3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C74F"/>
    <a:srgbClr val="091640"/>
    <a:srgbClr val="55CAF5"/>
    <a:srgbClr val="A87D5B"/>
    <a:srgbClr val="FFFFFF"/>
    <a:srgbClr val="F5E7DE"/>
    <a:srgbClr val="0C2C4A"/>
    <a:srgbClr val="00309A"/>
    <a:srgbClr val="007BA7"/>
    <a:srgbClr val="005F7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9" d="100"/>
          <a:sy n="69" d="100"/>
        </p:scale>
        <p:origin x="480" y="2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7.fntdata"/><Relationship Id="rId3" Type="http://schemas.openxmlformats.org/officeDocument/2006/relationships/customXml" Target="../customXml/item3.xml"/><Relationship Id="rId21" Type="http://schemas.openxmlformats.org/officeDocument/2006/relationships/font" Target="fonts/font2.fntdata"/><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6.fntdata"/><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5.fntdata"/><Relationship Id="rId32" Type="http://schemas.openxmlformats.org/officeDocument/2006/relationships/font" Target="fonts/font13.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12.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heme" Target="theme/theme1.xml"/><Relationship Id="rId8" Type="http://schemas.openxmlformats.org/officeDocument/2006/relationships/slide" Target="slides/slide4.xml"/></Relationships>
</file>

<file path=ppt/media/hdphoto1.wdp>
</file>

<file path=ppt/media/hdphoto2.wdp>
</file>

<file path=ppt/media/hdphoto3.wdp>
</file>

<file path=ppt/media/hdphoto4.wdp>
</file>

<file path=ppt/media/image1.jpeg>
</file>

<file path=ppt/media/image10.jpg>
</file>

<file path=ppt/media/image11.jpg>
</file>

<file path=ppt/media/image12.jpeg>
</file>

<file path=ppt/media/image13.jpg>
</file>

<file path=ppt/media/image14.pn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png>
</file>

<file path=ppt/media/image40.jpeg>
</file>

<file path=ppt/media/image5.png>
</file>

<file path=ppt/media/image6.png>
</file>

<file path=ppt/media/image7.png>
</file>

<file path=ppt/media/image8.jp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B89A799-090F-49AC-9C42-C5ECBE6351F8}" type="datetimeFigureOut">
              <a:rPr lang="en-US" smtClean="0"/>
              <a:t>5/14/2025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8B9BCF-DDC9-40A6-9D75-22F161773348}" type="slidenum">
              <a:rPr lang="en-US" smtClean="0"/>
              <a:t>‹#›</a:t>
            </a:fld>
            <a:endParaRPr lang="en-US"/>
          </a:p>
        </p:txBody>
      </p:sp>
    </p:spTree>
    <p:extLst>
      <p:ext uri="{BB962C8B-B14F-4D97-AF65-F5344CB8AC3E}">
        <p14:creationId xmlns:p14="http://schemas.microsoft.com/office/powerpoint/2010/main" val="39897451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B89A799-090F-49AC-9C42-C5ECBE6351F8}" type="datetimeFigureOut">
              <a:rPr lang="en-US" smtClean="0"/>
              <a:t>5/14/2025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8B9BCF-DDC9-40A6-9D75-22F161773348}" type="slidenum">
              <a:rPr lang="en-US" smtClean="0"/>
              <a:t>‹#›</a:t>
            </a:fld>
            <a:endParaRPr lang="en-US"/>
          </a:p>
        </p:txBody>
      </p:sp>
    </p:spTree>
    <p:extLst>
      <p:ext uri="{BB962C8B-B14F-4D97-AF65-F5344CB8AC3E}">
        <p14:creationId xmlns:p14="http://schemas.microsoft.com/office/powerpoint/2010/main" val="32143264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B89A799-090F-49AC-9C42-C5ECBE6351F8}" type="datetimeFigureOut">
              <a:rPr lang="en-US" smtClean="0"/>
              <a:t>5/14/2025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8B9BCF-DDC9-40A6-9D75-22F161773348}" type="slidenum">
              <a:rPr lang="en-US" smtClean="0"/>
              <a:t>‹#›</a:t>
            </a:fld>
            <a:endParaRPr lang="en-US"/>
          </a:p>
        </p:txBody>
      </p:sp>
    </p:spTree>
    <p:extLst>
      <p:ext uri="{BB962C8B-B14F-4D97-AF65-F5344CB8AC3E}">
        <p14:creationId xmlns:p14="http://schemas.microsoft.com/office/powerpoint/2010/main" val="26795665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B89A799-090F-49AC-9C42-C5ECBE6351F8}" type="datetimeFigureOut">
              <a:rPr lang="en-US" smtClean="0"/>
              <a:t>5/14/2025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8B9BCF-DDC9-40A6-9D75-22F161773348}" type="slidenum">
              <a:rPr lang="en-US" smtClean="0"/>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21490202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B89A799-090F-49AC-9C42-C5ECBE6351F8}" type="datetimeFigureOut">
              <a:rPr lang="en-US" smtClean="0"/>
              <a:t>5/14/2025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8B9BCF-DDC9-40A6-9D75-22F161773348}" type="slidenum">
              <a:rPr lang="en-US" smtClean="0"/>
              <a:t>‹#›</a:t>
            </a:fld>
            <a:endParaRPr lang="en-US"/>
          </a:p>
        </p:txBody>
      </p:sp>
    </p:spTree>
    <p:extLst>
      <p:ext uri="{BB962C8B-B14F-4D97-AF65-F5344CB8AC3E}">
        <p14:creationId xmlns:p14="http://schemas.microsoft.com/office/powerpoint/2010/main" val="39406878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B89A799-090F-49AC-9C42-C5ECBE6351F8}" type="datetimeFigureOut">
              <a:rPr lang="en-US" smtClean="0"/>
              <a:t>5/14/2025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8B9BCF-DDC9-40A6-9D75-22F161773348}" type="slidenum">
              <a:rPr lang="en-US" smtClean="0"/>
              <a:t>‹#›</a:t>
            </a:fld>
            <a:endParaRPr lang="en-US"/>
          </a:p>
        </p:txBody>
      </p:sp>
    </p:spTree>
    <p:extLst>
      <p:ext uri="{BB962C8B-B14F-4D97-AF65-F5344CB8AC3E}">
        <p14:creationId xmlns:p14="http://schemas.microsoft.com/office/powerpoint/2010/main" val="9737758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B89A799-090F-49AC-9C42-C5ECBE6351F8}" type="datetimeFigureOut">
              <a:rPr lang="en-US" smtClean="0"/>
              <a:t>5/14/2025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8B9BCF-DDC9-40A6-9D75-22F161773348}" type="slidenum">
              <a:rPr lang="en-US" smtClean="0"/>
              <a:t>‹#›</a:t>
            </a:fld>
            <a:endParaRPr lang="en-US"/>
          </a:p>
        </p:txBody>
      </p:sp>
    </p:spTree>
    <p:extLst>
      <p:ext uri="{BB962C8B-B14F-4D97-AF65-F5344CB8AC3E}">
        <p14:creationId xmlns:p14="http://schemas.microsoft.com/office/powerpoint/2010/main" val="34379746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89A799-090F-49AC-9C42-C5ECBE6351F8}" type="datetimeFigureOut">
              <a:rPr lang="en-US" smtClean="0"/>
              <a:t>5/14/2025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8B9BCF-DDC9-40A6-9D75-22F161773348}" type="slidenum">
              <a:rPr lang="en-US" smtClean="0"/>
              <a:t>‹#›</a:t>
            </a:fld>
            <a:endParaRPr lang="en-US"/>
          </a:p>
        </p:txBody>
      </p:sp>
    </p:spTree>
    <p:extLst>
      <p:ext uri="{BB962C8B-B14F-4D97-AF65-F5344CB8AC3E}">
        <p14:creationId xmlns:p14="http://schemas.microsoft.com/office/powerpoint/2010/main" val="1453940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89A799-090F-49AC-9C42-C5ECBE6351F8}" type="datetimeFigureOut">
              <a:rPr lang="en-US" smtClean="0"/>
              <a:t>5/14/2025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8B9BCF-DDC9-40A6-9D75-22F161773348}" type="slidenum">
              <a:rPr lang="en-US" smtClean="0"/>
              <a:t>‹#›</a:t>
            </a:fld>
            <a:endParaRPr lang="en-US"/>
          </a:p>
        </p:txBody>
      </p:sp>
    </p:spTree>
    <p:extLst>
      <p:ext uri="{BB962C8B-B14F-4D97-AF65-F5344CB8AC3E}">
        <p14:creationId xmlns:p14="http://schemas.microsoft.com/office/powerpoint/2010/main" val="33987881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89A799-090F-49AC-9C42-C5ECBE6351F8}" type="datetimeFigureOut">
              <a:rPr lang="en-US" smtClean="0"/>
              <a:t>5/14/2025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8B9BCF-DDC9-40A6-9D75-22F161773348}" type="slidenum">
              <a:rPr lang="en-US" smtClean="0"/>
              <a:t>‹#›</a:t>
            </a:fld>
            <a:endParaRPr lang="en-US"/>
          </a:p>
        </p:txBody>
      </p:sp>
    </p:spTree>
    <p:extLst>
      <p:ext uri="{BB962C8B-B14F-4D97-AF65-F5344CB8AC3E}">
        <p14:creationId xmlns:p14="http://schemas.microsoft.com/office/powerpoint/2010/main" val="11633257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B89A799-090F-49AC-9C42-C5ECBE6351F8}" type="datetimeFigureOut">
              <a:rPr lang="en-US" smtClean="0"/>
              <a:t>5/14/2025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8B9BCF-DDC9-40A6-9D75-22F161773348}" type="slidenum">
              <a:rPr lang="en-US" smtClean="0"/>
              <a:t>‹#›</a:t>
            </a:fld>
            <a:endParaRPr lang="en-US"/>
          </a:p>
        </p:txBody>
      </p:sp>
    </p:spTree>
    <p:extLst>
      <p:ext uri="{BB962C8B-B14F-4D97-AF65-F5344CB8AC3E}">
        <p14:creationId xmlns:p14="http://schemas.microsoft.com/office/powerpoint/2010/main" val="5134592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B89A799-090F-49AC-9C42-C5ECBE6351F8}" type="datetimeFigureOut">
              <a:rPr lang="en-US" smtClean="0"/>
              <a:t>5/14/2025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8B9BCF-DDC9-40A6-9D75-22F161773348}" type="slidenum">
              <a:rPr lang="en-US" smtClean="0"/>
              <a:t>‹#›</a:t>
            </a:fld>
            <a:endParaRPr lang="en-US"/>
          </a:p>
        </p:txBody>
      </p:sp>
    </p:spTree>
    <p:extLst>
      <p:ext uri="{BB962C8B-B14F-4D97-AF65-F5344CB8AC3E}">
        <p14:creationId xmlns:p14="http://schemas.microsoft.com/office/powerpoint/2010/main" val="31530369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B89A799-090F-49AC-9C42-C5ECBE6351F8}" type="datetimeFigureOut">
              <a:rPr lang="en-US" smtClean="0"/>
              <a:t>5/14/2025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8B9BCF-DDC9-40A6-9D75-22F161773348}" type="slidenum">
              <a:rPr lang="en-US" smtClean="0"/>
              <a:t>‹#›</a:t>
            </a:fld>
            <a:endParaRPr lang="en-US"/>
          </a:p>
        </p:txBody>
      </p:sp>
    </p:spTree>
    <p:extLst>
      <p:ext uri="{BB962C8B-B14F-4D97-AF65-F5344CB8AC3E}">
        <p14:creationId xmlns:p14="http://schemas.microsoft.com/office/powerpoint/2010/main" val="39193476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B89A799-090F-49AC-9C42-C5ECBE6351F8}" type="datetimeFigureOut">
              <a:rPr lang="en-US" smtClean="0"/>
              <a:t>5/14/2025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8B9BCF-DDC9-40A6-9D75-22F161773348}" type="slidenum">
              <a:rPr lang="en-US" smtClean="0"/>
              <a:t>‹#›</a:t>
            </a:fld>
            <a:endParaRPr lang="en-US"/>
          </a:p>
        </p:txBody>
      </p:sp>
    </p:spTree>
    <p:extLst>
      <p:ext uri="{BB962C8B-B14F-4D97-AF65-F5344CB8AC3E}">
        <p14:creationId xmlns:p14="http://schemas.microsoft.com/office/powerpoint/2010/main" val="3293284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89A799-090F-49AC-9C42-C5ECBE6351F8}" type="datetimeFigureOut">
              <a:rPr lang="en-US" smtClean="0"/>
              <a:t>5/14/2025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58B9BCF-DDC9-40A6-9D75-22F161773348}" type="slidenum">
              <a:rPr lang="en-US" smtClean="0"/>
              <a:t>‹#›</a:t>
            </a:fld>
            <a:endParaRPr lang="en-US"/>
          </a:p>
        </p:txBody>
      </p:sp>
    </p:spTree>
    <p:extLst>
      <p:ext uri="{BB962C8B-B14F-4D97-AF65-F5344CB8AC3E}">
        <p14:creationId xmlns:p14="http://schemas.microsoft.com/office/powerpoint/2010/main" val="41493707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B89A799-090F-49AC-9C42-C5ECBE6351F8}" type="datetimeFigureOut">
              <a:rPr lang="en-US" smtClean="0"/>
              <a:t>5/14/2025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8B9BCF-DDC9-40A6-9D75-22F161773348}" type="slidenum">
              <a:rPr lang="en-US" smtClean="0"/>
              <a:t>‹#›</a:t>
            </a:fld>
            <a:endParaRPr lang="en-US"/>
          </a:p>
        </p:txBody>
      </p:sp>
    </p:spTree>
    <p:extLst>
      <p:ext uri="{BB962C8B-B14F-4D97-AF65-F5344CB8AC3E}">
        <p14:creationId xmlns:p14="http://schemas.microsoft.com/office/powerpoint/2010/main" val="2653831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B89A799-090F-49AC-9C42-C5ECBE6351F8}" type="datetimeFigureOut">
              <a:rPr lang="en-US" smtClean="0"/>
              <a:t>5/14/2025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8B9BCF-DDC9-40A6-9D75-22F161773348}" type="slidenum">
              <a:rPr lang="en-US" smtClean="0"/>
              <a:t>‹#›</a:t>
            </a:fld>
            <a:endParaRPr lang="en-US"/>
          </a:p>
        </p:txBody>
      </p:sp>
    </p:spTree>
    <p:extLst>
      <p:ext uri="{BB962C8B-B14F-4D97-AF65-F5344CB8AC3E}">
        <p14:creationId xmlns:p14="http://schemas.microsoft.com/office/powerpoint/2010/main" val="22372114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9164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4B89A799-090F-49AC-9C42-C5ECBE6351F8}" type="datetimeFigureOut">
              <a:rPr lang="en-US" smtClean="0"/>
              <a:t>5/14/2025</a:t>
            </a:fld>
            <a:endParaRPr 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558B9BCF-DDC9-40A6-9D75-22F161773348}" type="slidenum">
              <a:rPr lang="en-US" smtClean="0"/>
              <a:t>‹#›</a:t>
            </a:fld>
            <a:endParaRPr lang="en-US"/>
          </a:p>
        </p:txBody>
      </p:sp>
    </p:spTree>
    <p:extLst>
      <p:ext uri="{BB962C8B-B14F-4D97-AF65-F5344CB8AC3E}">
        <p14:creationId xmlns:p14="http://schemas.microsoft.com/office/powerpoint/2010/main" val="2537922912"/>
      </p:ext>
    </p:extLst>
  </p:cSld>
  <p:clrMap bg1="dk1" tx1="lt1" bg2="dk2" tx2="lt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 id="2147483780" r:id="rId12"/>
    <p:sldLayoutId id="2147483781" r:id="rId13"/>
    <p:sldLayoutId id="2147483782" r:id="rId14"/>
    <p:sldLayoutId id="2147483783" r:id="rId15"/>
    <p:sldLayoutId id="2147483784" r:id="rId16"/>
    <p:sldLayoutId id="2147483785"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3.png"/><Relationship Id="rId7"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4.png"/><Relationship Id="rId9" Type="http://schemas.microsoft.com/office/2007/relationships/hdphoto" Target="../media/hdphoto3.wdp"/></Relationships>
</file>

<file path=ppt/slides/_rels/slide10.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22.jpeg"/><Relationship Id="rId7" Type="http://schemas.openxmlformats.org/officeDocument/2006/relationships/image" Target="../media/image4.png"/><Relationship Id="rId12" Type="http://schemas.microsoft.com/office/2007/relationships/hdphoto" Target="../media/hdphoto3.wdp"/><Relationship Id="rId2" Type="http://schemas.openxmlformats.org/officeDocument/2006/relationships/image" Target="../media/image21.jpeg"/><Relationship Id="rId1" Type="http://schemas.openxmlformats.org/officeDocument/2006/relationships/slideLayout" Target="../slideLayouts/slideLayout1.xml"/><Relationship Id="rId6" Type="http://schemas.microsoft.com/office/2007/relationships/hdphoto" Target="../media/hdphoto4.wdp"/><Relationship Id="rId11" Type="http://schemas.openxmlformats.org/officeDocument/2006/relationships/image" Target="../media/image6.png"/><Relationship Id="rId5" Type="http://schemas.openxmlformats.org/officeDocument/2006/relationships/image" Target="../media/image7.png"/><Relationship Id="rId10" Type="http://schemas.microsoft.com/office/2007/relationships/hdphoto" Target="../media/hdphoto2.wdp"/><Relationship Id="rId4" Type="http://schemas.openxmlformats.org/officeDocument/2006/relationships/image" Target="../media/image23.jpeg"/><Relationship Id="rId9" Type="http://schemas.openxmlformats.org/officeDocument/2006/relationships/image" Target="../media/image5.png"/></Relationships>
</file>

<file path=ppt/slides/_rels/slide11.xml.rels><?xml version="1.0" encoding="UTF-8" standalone="yes"?>
<Relationships xmlns="http://schemas.openxmlformats.org/package/2006/relationships"><Relationship Id="rId8" Type="http://schemas.openxmlformats.org/officeDocument/2006/relationships/image" Target="../media/image4.png"/><Relationship Id="rId13" Type="http://schemas.microsoft.com/office/2007/relationships/hdphoto" Target="../media/hdphoto3.wdp"/><Relationship Id="rId3" Type="http://schemas.openxmlformats.org/officeDocument/2006/relationships/image" Target="../media/image25.jpeg"/><Relationship Id="rId7" Type="http://schemas.microsoft.com/office/2007/relationships/hdphoto" Target="../media/hdphoto4.wdp"/><Relationship Id="rId12" Type="http://schemas.openxmlformats.org/officeDocument/2006/relationships/image" Target="../media/image6.png"/><Relationship Id="rId2" Type="http://schemas.openxmlformats.org/officeDocument/2006/relationships/image" Target="../media/image24.jpeg"/><Relationship Id="rId1" Type="http://schemas.openxmlformats.org/officeDocument/2006/relationships/slideLayout" Target="../slideLayouts/slideLayout1.xml"/><Relationship Id="rId6" Type="http://schemas.openxmlformats.org/officeDocument/2006/relationships/image" Target="../media/image7.png"/><Relationship Id="rId11" Type="http://schemas.microsoft.com/office/2007/relationships/hdphoto" Target="../media/hdphoto2.wdp"/><Relationship Id="rId5" Type="http://schemas.openxmlformats.org/officeDocument/2006/relationships/image" Target="../media/image27.jpeg"/><Relationship Id="rId10" Type="http://schemas.openxmlformats.org/officeDocument/2006/relationships/image" Target="../media/image5.png"/><Relationship Id="rId4" Type="http://schemas.openxmlformats.org/officeDocument/2006/relationships/image" Target="../media/image26.jpeg"/><Relationship Id="rId9" Type="http://schemas.microsoft.com/office/2007/relationships/hdphoto" Target="../media/hdphoto1.wdp"/></Relationships>
</file>

<file path=ppt/slides/_rels/slide12.xml.rels><?xml version="1.0" encoding="UTF-8" standalone="yes"?>
<Relationships xmlns="http://schemas.openxmlformats.org/package/2006/relationships"><Relationship Id="rId8" Type="http://schemas.openxmlformats.org/officeDocument/2006/relationships/image" Target="../media/image34.jpeg"/><Relationship Id="rId13" Type="http://schemas.openxmlformats.org/officeDocument/2006/relationships/image" Target="../media/image5.png"/><Relationship Id="rId3" Type="http://schemas.openxmlformats.org/officeDocument/2006/relationships/image" Target="../media/image29.jpeg"/><Relationship Id="rId7" Type="http://schemas.openxmlformats.org/officeDocument/2006/relationships/image" Target="../media/image33.jpeg"/><Relationship Id="rId12" Type="http://schemas.microsoft.com/office/2007/relationships/hdphoto" Target="../media/hdphoto1.wdp"/><Relationship Id="rId2" Type="http://schemas.openxmlformats.org/officeDocument/2006/relationships/image" Target="../media/image28.jpeg"/><Relationship Id="rId16" Type="http://schemas.microsoft.com/office/2007/relationships/hdphoto" Target="../media/hdphoto3.wdp"/><Relationship Id="rId1" Type="http://schemas.openxmlformats.org/officeDocument/2006/relationships/slideLayout" Target="../slideLayouts/slideLayout1.xml"/><Relationship Id="rId6" Type="http://schemas.openxmlformats.org/officeDocument/2006/relationships/image" Target="../media/image32.jpeg"/><Relationship Id="rId11" Type="http://schemas.openxmlformats.org/officeDocument/2006/relationships/image" Target="../media/image4.png"/><Relationship Id="rId5" Type="http://schemas.openxmlformats.org/officeDocument/2006/relationships/image" Target="../media/image31.jpeg"/><Relationship Id="rId15" Type="http://schemas.openxmlformats.org/officeDocument/2006/relationships/image" Target="../media/image6.png"/><Relationship Id="rId10" Type="http://schemas.microsoft.com/office/2007/relationships/hdphoto" Target="../media/hdphoto4.wdp"/><Relationship Id="rId4" Type="http://schemas.openxmlformats.org/officeDocument/2006/relationships/image" Target="../media/image30.jpeg"/><Relationship Id="rId9" Type="http://schemas.openxmlformats.org/officeDocument/2006/relationships/image" Target="../media/image7.png"/><Relationship Id="rId14" Type="http://schemas.microsoft.com/office/2007/relationships/hdphoto" Target="../media/hdphoto2.wdp"/></Relationships>
</file>

<file path=ppt/slides/_rels/slide13.xml.rels><?xml version="1.0" encoding="UTF-8" standalone="yes"?>
<Relationships xmlns="http://schemas.openxmlformats.org/package/2006/relationships"><Relationship Id="rId8" Type="http://schemas.openxmlformats.org/officeDocument/2006/relationships/image" Target="../media/image4.png"/><Relationship Id="rId13" Type="http://schemas.microsoft.com/office/2007/relationships/hdphoto" Target="../media/hdphoto3.wdp"/><Relationship Id="rId3" Type="http://schemas.openxmlformats.org/officeDocument/2006/relationships/image" Target="../media/image36.jpeg"/><Relationship Id="rId7" Type="http://schemas.microsoft.com/office/2007/relationships/hdphoto" Target="../media/hdphoto4.wdp"/><Relationship Id="rId12" Type="http://schemas.openxmlformats.org/officeDocument/2006/relationships/image" Target="../media/image6.png"/><Relationship Id="rId2" Type="http://schemas.openxmlformats.org/officeDocument/2006/relationships/image" Target="../media/image35.jpeg"/><Relationship Id="rId1" Type="http://schemas.openxmlformats.org/officeDocument/2006/relationships/slideLayout" Target="../slideLayouts/slideLayout1.xml"/><Relationship Id="rId6" Type="http://schemas.openxmlformats.org/officeDocument/2006/relationships/image" Target="../media/image7.png"/><Relationship Id="rId11" Type="http://schemas.microsoft.com/office/2007/relationships/hdphoto" Target="../media/hdphoto2.wdp"/><Relationship Id="rId5" Type="http://schemas.openxmlformats.org/officeDocument/2006/relationships/image" Target="../media/image38.jpeg"/><Relationship Id="rId10" Type="http://schemas.openxmlformats.org/officeDocument/2006/relationships/image" Target="../media/image5.png"/><Relationship Id="rId4" Type="http://schemas.openxmlformats.org/officeDocument/2006/relationships/image" Target="../media/image37.jpeg"/><Relationship Id="rId9" Type="http://schemas.microsoft.com/office/2007/relationships/hdphoto" Target="../media/hdphoto1.wdp"/></Relationships>
</file>

<file path=ppt/slides/_rels/slide1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40.jpeg"/><Relationship Id="rId7" Type="http://schemas.microsoft.com/office/2007/relationships/hdphoto" Target="../media/hdphoto1.wdp"/><Relationship Id="rId2" Type="http://schemas.openxmlformats.org/officeDocument/2006/relationships/image" Target="../media/image39.jpeg"/><Relationship Id="rId1" Type="http://schemas.openxmlformats.org/officeDocument/2006/relationships/slideLayout" Target="../slideLayouts/slideLayout1.xml"/><Relationship Id="rId6" Type="http://schemas.openxmlformats.org/officeDocument/2006/relationships/image" Target="../media/image4.png"/><Relationship Id="rId11" Type="http://schemas.microsoft.com/office/2007/relationships/hdphoto" Target="../media/hdphoto3.wdp"/><Relationship Id="rId5" Type="http://schemas.microsoft.com/office/2007/relationships/hdphoto" Target="../media/hdphoto4.wdp"/><Relationship Id="rId10" Type="http://schemas.openxmlformats.org/officeDocument/2006/relationships/image" Target="../media/image6.png"/><Relationship Id="rId4" Type="http://schemas.openxmlformats.org/officeDocument/2006/relationships/image" Target="../media/image7.png"/><Relationship Id="rId9" Type="http://schemas.microsoft.com/office/2007/relationships/hdphoto" Target="../media/hdphoto2.wdp"/></Relationships>
</file>

<file path=ppt/slides/_rels/slide15.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07/relationships/hdphoto" Target="../media/hdphoto4.wdp"/><Relationship Id="rId7"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4.png"/><Relationship Id="rId9" Type="http://schemas.microsoft.com/office/2007/relationships/hdphoto" Target="../media/hdphoto3.wdp"/></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07/relationships/hdphoto" Target="../media/hdphoto4.wdp"/><Relationship Id="rId7"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4.png"/><Relationship Id="rId9" Type="http://schemas.microsoft.com/office/2007/relationships/hdphoto" Target="../media/hdphoto3.wdp"/></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07/relationships/hdphoto" Target="../media/hdphoto4.wdp"/><Relationship Id="rId7"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4.png"/><Relationship Id="rId9" Type="http://schemas.microsoft.com/office/2007/relationships/hdphoto" Target="../media/hdphoto3.wdp"/></Relationships>
</file>

<file path=ppt/slides/_rels/slide4.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7.png"/><Relationship Id="rId7" Type="http://schemas.openxmlformats.org/officeDocument/2006/relationships/image" Target="../media/image5.png"/><Relationship Id="rId2" Type="http://schemas.openxmlformats.org/officeDocument/2006/relationships/image" Target="../media/image8.jpg"/><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4.png"/><Relationship Id="rId10" Type="http://schemas.microsoft.com/office/2007/relationships/hdphoto" Target="../media/hdphoto3.wdp"/><Relationship Id="rId4" Type="http://schemas.microsoft.com/office/2007/relationships/hdphoto" Target="../media/hdphoto4.wdp"/><Relationship Id="rId9"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13" Type="http://schemas.microsoft.com/office/2007/relationships/hdphoto" Target="../media/hdphoto3.wdp"/><Relationship Id="rId3" Type="http://schemas.openxmlformats.org/officeDocument/2006/relationships/image" Target="../media/image10.jpg"/><Relationship Id="rId7" Type="http://schemas.microsoft.com/office/2007/relationships/hdphoto" Target="../media/hdphoto4.wdp"/><Relationship Id="rId12" Type="http://schemas.openxmlformats.org/officeDocument/2006/relationships/image" Target="../media/image6.png"/><Relationship Id="rId2" Type="http://schemas.openxmlformats.org/officeDocument/2006/relationships/image" Target="../media/image9.jpeg"/><Relationship Id="rId1" Type="http://schemas.openxmlformats.org/officeDocument/2006/relationships/slideLayout" Target="../slideLayouts/slideLayout1.xml"/><Relationship Id="rId6" Type="http://schemas.openxmlformats.org/officeDocument/2006/relationships/image" Target="../media/image7.png"/><Relationship Id="rId11" Type="http://schemas.microsoft.com/office/2007/relationships/hdphoto" Target="../media/hdphoto2.wdp"/><Relationship Id="rId5" Type="http://schemas.openxmlformats.org/officeDocument/2006/relationships/image" Target="../media/image12.jpeg"/><Relationship Id="rId10" Type="http://schemas.openxmlformats.org/officeDocument/2006/relationships/image" Target="../media/image5.png"/><Relationship Id="rId4" Type="http://schemas.openxmlformats.org/officeDocument/2006/relationships/image" Target="../media/image11.jpg"/><Relationship Id="rId9" Type="http://schemas.microsoft.com/office/2007/relationships/hdphoto" Target="../media/hdphoto1.wdp"/></Relationships>
</file>

<file path=ppt/slides/_rels/slide6.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7.png"/><Relationship Id="rId7" Type="http://schemas.openxmlformats.org/officeDocument/2006/relationships/image" Target="../media/image5.png"/><Relationship Id="rId2" Type="http://schemas.openxmlformats.org/officeDocument/2006/relationships/image" Target="../media/image13.jpg"/><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4.png"/><Relationship Id="rId10" Type="http://schemas.microsoft.com/office/2007/relationships/hdphoto" Target="../media/hdphoto3.wdp"/><Relationship Id="rId4" Type="http://schemas.microsoft.com/office/2007/relationships/hdphoto" Target="../media/hdphoto4.wdp"/><Relationship Id="rId9" Type="http://schemas.openxmlformats.org/officeDocument/2006/relationships/image" Target="../media/image6.png"/></Relationships>
</file>

<file path=ppt/slides/_rels/slide7.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7.png"/><Relationship Id="rId7" Type="http://schemas.openxmlformats.org/officeDocument/2006/relationships/image" Target="../media/image5.png"/><Relationship Id="rId2" Type="http://schemas.openxmlformats.org/officeDocument/2006/relationships/image" Target="../media/image14.png"/><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4.png"/><Relationship Id="rId10" Type="http://schemas.microsoft.com/office/2007/relationships/hdphoto" Target="../media/hdphoto3.wdp"/><Relationship Id="rId4" Type="http://schemas.microsoft.com/office/2007/relationships/hdphoto" Target="../media/hdphoto4.wdp"/><Relationship Id="rId9"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13" Type="http://schemas.microsoft.com/office/2007/relationships/hdphoto" Target="../media/hdphoto3.wdp"/><Relationship Id="rId3" Type="http://schemas.openxmlformats.org/officeDocument/2006/relationships/image" Target="../media/image16.jpeg"/><Relationship Id="rId7" Type="http://schemas.microsoft.com/office/2007/relationships/hdphoto" Target="../media/hdphoto4.wdp"/><Relationship Id="rId12" Type="http://schemas.openxmlformats.org/officeDocument/2006/relationships/image" Target="../media/image6.png"/><Relationship Id="rId2" Type="http://schemas.openxmlformats.org/officeDocument/2006/relationships/image" Target="../media/image15.jpeg"/><Relationship Id="rId1" Type="http://schemas.openxmlformats.org/officeDocument/2006/relationships/slideLayout" Target="../slideLayouts/slideLayout1.xml"/><Relationship Id="rId6" Type="http://schemas.openxmlformats.org/officeDocument/2006/relationships/image" Target="../media/image7.png"/><Relationship Id="rId11" Type="http://schemas.microsoft.com/office/2007/relationships/hdphoto" Target="../media/hdphoto2.wdp"/><Relationship Id="rId5" Type="http://schemas.openxmlformats.org/officeDocument/2006/relationships/image" Target="../media/image18.jpeg"/><Relationship Id="rId10" Type="http://schemas.openxmlformats.org/officeDocument/2006/relationships/image" Target="../media/image5.png"/><Relationship Id="rId4" Type="http://schemas.openxmlformats.org/officeDocument/2006/relationships/image" Target="../media/image17.jpeg"/><Relationship Id="rId9" Type="http://schemas.microsoft.com/office/2007/relationships/hdphoto" Target="../media/hdphoto1.wdp"/></Relationships>
</file>

<file path=ppt/slides/_rels/slide9.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0.jpeg"/><Relationship Id="rId7" Type="http://schemas.microsoft.com/office/2007/relationships/hdphoto" Target="../media/hdphoto1.wdp"/><Relationship Id="rId2" Type="http://schemas.openxmlformats.org/officeDocument/2006/relationships/image" Target="../media/image19.jpeg"/><Relationship Id="rId1" Type="http://schemas.openxmlformats.org/officeDocument/2006/relationships/slideLayout" Target="../slideLayouts/slideLayout1.xml"/><Relationship Id="rId6" Type="http://schemas.openxmlformats.org/officeDocument/2006/relationships/image" Target="../media/image4.png"/><Relationship Id="rId11" Type="http://schemas.microsoft.com/office/2007/relationships/hdphoto" Target="../media/hdphoto3.wdp"/><Relationship Id="rId5" Type="http://schemas.microsoft.com/office/2007/relationships/hdphoto" Target="../media/hdphoto4.wdp"/><Relationship Id="rId10" Type="http://schemas.openxmlformats.org/officeDocument/2006/relationships/image" Target="../media/image6.png"/><Relationship Id="rId4" Type="http://schemas.openxmlformats.org/officeDocument/2006/relationships/image" Target="../media/image7.png"/><Relationship Id="rId9"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descr="A black background with white text&#10;&#10;AI-generated content may be incorrect.">
            <a:extLst>
              <a:ext uri="{FF2B5EF4-FFF2-40B4-BE49-F238E27FC236}">
                <a16:creationId xmlns:a16="http://schemas.microsoft.com/office/drawing/2014/main" id="{2E171664-EB26-8869-594C-3677670D106B}"/>
              </a:ext>
            </a:extLst>
          </p:cNvPr>
          <p:cNvPicPr>
            <a:picLocks noChangeAspect="1"/>
          </p:cNvPicPr>
          <p:nvPr/>
        </p:nvPicPr>
        <p:blipFill>
          <a:blip r:embed="rId2"/>
          <a:stretch>
            <a:fillRect/>
          </a:stretch>
        </p:blipFill>
        <p:spPr>
          <a:xfrm>
            <a:off x="1489280" y="-907715"/>
            <a:ext cx="10110509" cy="8082642"/>
          </a:xfrm>
          <a:prstGeom prst="rect">
            <a:avLst/>
          </a:prstGeom>
        </p:spPr>
      </p:pic>
      <p:sp>
        <p:nvSpPr>
          <p:cNvPr id="10" name="Rectangle 9">
            <a:extLst>
              <a:ext uri="{FF2B5EF4-FFF2-40B4-BE49-F238E27FC236}">
                <a16:creationId xmlns:a16="http://schemas.microsoft.com/office/drawing/2014/main" id="{379510F7-633B-11E1-CC12-4E0AB5F83E50}"/>
              </a:ext>
            </a:extLst>
          </p:cNvPr>
          <p:cNvSpPr/>
          <p:nvPr/>
        </p:nvSpPr>
        <p:spPr>
          <a:xfrm rot="2344462">
            <a:off x="11374928" y="2482542"/>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1" name="Rectangle 10">
            <a:extLst>
              <a:ext uri="{FF2B5EF4-FFF2-40B4-BE49-F238E27FC236}">
                <a16:creationId xmlns:a16="http://schemas.microsoft.com/office/drawing/2014/main" id="{99C01839-2CF6-6708-5200-264DC2C3A281}"/>
              </a:ext>
            </a:extLst>
          </p:cNvPr>
          <p:cNvSpPr/>
          <p:nvPr/>
        </p:nvSpPr>
        <p:spPr>
          <a:xfrm rot="18956436">
            <a:off x="37692" y="3661983"/>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3" name="Rectangle 12">
            <a:extLst>
              <a:ext uri="{FF2B5EF4-FFF2-40B4-BE49-F238E27FC236}">
                <a16:creationId xmlns:a16="http://schemas.microsoft.com/office/drawing/2014/main" id="{A8D3DC13-0705-076E-3B34-8C31D647FCE5}"/>
              </a:ext>
            </a:extLst>
          </p:cNvPr>
          <p:cNvSpPr/>
          <p:nvPr/>
        </p:nvSpPr>
        <p:spPr>
          <a:xfrm rot="18956436">
            <a:off x="11374927" y="-2096086"/>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4" name="Rectangle 13">
            <a:extLst>
              <a:ext uri="{FF2B5EF4-FFF2-40B4-BE49-F238E27FC236}">
                <a16:creationId xmlns:a16="http://schemas.microsoft.com/office/drawing/2014/main" id="{4937BF3E-B6E0-5436-8672-CBDC052D3522}"/>
              </a:ext>
            </a:extLst>
          </p:cNvPr>
          <p:cNvSpPr/>
          <p:nvPr/>
        </p:nvSpPr>
        <p:spPr>
          <a:xfrm rot="2335667">
            <a:off x="-1187103" y="-1775859"/>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6" name="TextBox 15">
            <a:extLst>
              <a:ext uri="{FF2B5EF4-FFF2-40B4-BE49-F238E27FC236}">
                <a16:creationId xmlns:a16="http://schemas.microsoft.com/office/drawing/2014/main" id="{DE8F6278-79CF-D080-5844-B04A498F94E8}"/>
              </a:ext>
            </a:extLst>
          </p:cNvPr>
          <p:cNvSpPr txBox="1"/>
          <p:nvPr/>
        </p:nvSpPr>
        <p:spPr>
          <a:xfrm>
            <a:off x="3786412" y="3739987"/>
            <a:ext cx="4175972" cy="646331"/>
          </a:xfrm>
          <a:prstGeom prst="rect">
            <a:avLst/>
          </a:prstGeom>
          <a:noFill/>
        </p:spPr>
        <p:txBody>
          <a:bodyPr wrap="square" lIns="91440" tIns="45720" rIns="91440" bIns="45720" rtlCol="0" anchor="t">
            <a:spAutoFit/>
          </a:bodyPr>
          <a:lstStyle/>
          <a:p>
            <a:pPr algn="ctr"/>
            <a:r>
              <a:rPr lang="en-US" sz="3600" dirty="0">
                <a:solidFill>
                  <a:srgbClr val="FBC74F"/>
                </a:solidFill>
                <a:latin typeface="Mythology Of Egypt" panose="02000500000000000000" pitchFamily="2" charset="0"/>
              </a:rPr>
              <a:t>Brand identity</a:t>
            </a:r>
          </a:p>
        </p:txBody>
      </p:sp>
      <p:pic>
        <p:nvPicPr>
          <p:cNvPr id="5" name="Picture 4" descr="A black and white logo&#10;&#10;AI-generated content may be incorrect.">
            <a:extLst>
              <a:ext uri="{FF2B5EF4-FFF2-40B4-BE49-F238E27FC236}">
                <a16:creationId xmlns:a16="http://schemas.microsoft.com/office/drawing/2014/main" id="{51D7860C-F2E9-0343-DEC0-F317B52E52AF}"/>
              </a:ext>
            </a:extLst>
          </p:cNvPr>
          <p:cNvPicPr>
            <a:picLocks noChangeAspect="1"/>
          </p:cNvPicPr>
          <p:nvPr/>
        </p:nvPicPr>
        <p:blipFill>
          <a:blip r:embed="rId3"/>
          <a:stretch>
            <a:fillRect/>
          </a:stretch>
        </p:blipFill>
        <p:spPr>
          <a:xfrm>
            <a:off x="2629670" y="2215123"/>
            <a:ext cx="2300010" cy="1836965"/>
          </a:xfrm>
          <a:prstGeom prst="rect">
            <a:avLst/>
          </a:prstGeom>
        </p:spPr>
      </p:pic>
      <p:sp>
        <p:nvSpPr>
          <p:cNvPr id="2" name="Oval 1">
            <a:extLst>
              <a:ext uri="{FF2B5EF4-FFF2-40B4-BE49-F238E27FC236}">
                <a16:creationId xmlns:a16="http://schemas.microsoft.com/office/drawing/2014/main" id="{0358815E-18EF-07D2-5541-53810037ABAB}"/>
              </a:ext>
            </a:extLst>
          </p:cNvPr>
          <p:cNvSpPr/>
          <p:nvPr/>
        </p:nvSpPr>
        <p:spPr>
          <a:xfrm>
            <a:off x="4760955" y="6179696"/>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3" name="Oval 2">
            <a:extLst>
              <a:ext uri="{FF2B5EF4-FFF2-40B4-BE49-F238E27FC236}">
                <a16:creationId xmlns:a16="http://schemas.microsoft.com/office/drawing/2014/main" id="{7FFBFC5A-BE2F-32AC-2C7F-414924C921D4}"/>
              </a:ext>
            </a:extLst>
          </p:cNvPr>
          <p:cNvSpPr/>
          <p:nvPr/>
        </p:nvSpPr>
        <p:spPr>
          <a:xfrm>
            <a:off x="7200282" y="6167017"/>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6" name="Oval 5">
            <a:extLst>
              <a:ext uri="{FF2B5EF4-FFF2-40B4-BE49-F238E27FC236}">
                <a16:creationId xmlns:a16="http://schemas.microsoft.com/office/drawing/2014/main" id="{3F0FABA0-099A-FB93-22E4-E913219A6D33}"/>
              </a:ext>
            </a:extLst>
          </p:cNvPr>
          <p:cNvSpPr/>
          <p:nvPr/>
        </p:nvSpPr>
        <p:spPr>
          <a:xfrm>
            <a:off x="1664654" y="6172323"/>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7" name="Picture 6" descr="A black background with a black square&#10;&#10;AI-generated content may be incorrect.">
            <a:extLst>
              <a:ext uri="{FF2B5EF4-FFF2-40B4-BE49-F238E27FC236}">
                <a16:creationId xmlns:a16="http://schemas.microsoft.com/office/drawing/2014/main" id="{20049BB3-92D1-0B2F-B51D-6958B7CC27F5}"/>
              </a:ext>
            </a:extLst>
          </p:cNvPr>
          <p:cNvPicPr>
            <a:picLocks noChangeAspect="1"/>
          </p:cNvPicPr>
          <p:nvPr/>
        </p:nvPicPr>
        <p:blipFill>
          <a:blip r:embed="rId4">
            <a:duotone>
              <a:prstClr val="black"/>
              <a:schemeClr val="tx1">
                <a:tint val="45000"/>
                <a:satMod val="400000"/>
              </a:schemeClr>
            </a:duotone>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680394" y="6181763"/>
            <a:ext cx="490930" cy="490926"/>
          </a:xfrm>
          <a:prstGeom prst="rect">
            <a:avLst/>
          </a:prstGeom>
        </p:spPr>
      </p:pic>
      <p:pic>
        <p:nvPicPr>
          <p:cNvPr id="8" name="Picture 7" descr="A black background with a black square&#10;&#10;AI-generated content may be incorrect.">
            <a:extLst>
              <a:ext uri="{FF2B5EF4-FFF2-40B4-BE49-F238E27FC236}">
                <a16:creationId xmlns:a16="http://schemas.microsoft.com/office/drawing/2014/main" id="{F0BEE03F-278A-D8AE-71C4-5367C537C632}"/>
              </a:ext>
            </a:extLst>
          </p:cNvPr>
          <p:cNvPicPr>
            <a:picLocks noChangeAspect="1"/>
          </p:cNvPicPr>
          <p:nvPr/>
        </p:nvPicPr>
        <p:blipFill>
          <a:blip r:embed="rId6">
            <a:duotone>
              <a:prstClr val="black"/>
              <a:srgbClr val="FFFFFF">
                <a:tint val="45000"/>
                <a:satMod val="400000"/>
              </a:srgbClr>
            </a:duotone>
            <a:extLst>
              <a:ext uri="{BEBA8EAE-BF5A-486C-A8C5-ECC9F3942E4B}">
                <a14:imgProps xmlns:a14="http://schemas.microsoft.com/office/drawing/2010/main">
                  <a14:imgLayer r:embed="rId7">
                    <a14:imgEffect>
                      <a14:sharpenSoften amount="-100000"/>
                    </a14:imgEffect>
                    <a14:imgEffect>
                      <a14:colorTemperature colorTemp="4700"/>
                    </a14:imgEffect>
                    <a14:imgEffect>
                      <a14:saturation sat="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760955" y="6181763"/>
            <a:ext cx="511682" cy="511682"/>
          </a:xfrm>
          <a:prstGeom prst="rect">
            <a:avLst/>
          </a:prstGeom>
        </p:spPr>
      </p:pic>
      <p:pic>
        <p:nvPicPr>
          <p:cNvPr id="9" name="Picture 8" descr="A black background with a black square&#10;&#10;AI-generated content may be incorrect.">
            <a:extLst>
              <a:ext uri="{FF2B5EF4-FFF2-40B4-BE49-F238E27FC236}">
                <a16:creationId xmlns:a16="http://schemas.microsoft.com/office/drawing/2014/main" id="{EEE53861-2AE4-889A-5E93-220736616732}"/>
              </a:ext>
            </a:extLst>
          </p:cNvPr>
          <p:cNvPicPr>
            <a:picLocks noChangeAspect="1"/>
          </p:cNvPicPr>
          <p:nvPr/>
        </p:nvPicPr>
        <p:blipFill>
          <a:blip r:embed="rId8">
            <a:duotone>
              <a:prstClr val="black"/>
              <a:srgbClr val="FFFFFF">
                <a:tint val="45000"/>
                <a:satMod val="400000"/>
              </a:srgbClr>
            </a:duotone>
            <a:extLst>
              <a:ext uri="{BEBA8EAE-BF5A-486C-A8C5-ECC9F3942E4B}">
                <a14:imgProps xmlns:a14="http://schemas.microsoft.com/office/drawing/2010/main">
                  <a14:imgLayer r:embed="rId9">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05294" y="6167017"/>
            <a:ext cx="506670" cy="505672"/>
          </a:xfrm>
          <a:prstGeom prst="rect">
            <a:avLst/>
          </a:prstGeom>
        </p:spPr>
      </p:pic>
      <p:sp>
        <p:nvSpPr>
          <p:cNvPr id="12" name="TextBox 11">
            <a:extLst>
              <a:ext uri="{FF2B5EF4-FFF2-40B4-BE49-F238E27FC236}">
                <a16:creationId xmlns:a16="http://schemas.microsoft.com/office/drawing/2014/main" id="{8509128C-2E9A-1411-5895-771D9CB8F156}"/>
              </a:ext>
            </a:extLst>
          </p:cNvPr>
          <p:cNvSpPr txBox="1"/>
          <p:nvPr/>
        </p:nvSpPr>
        <p:spPr>
          <a:xfrm>
            <a:off x="2070952" y="6242560"/>
            <a:ext cx="2576075"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www.horizon.com</a:t>
            </a:r>
          </a:p>
        </p:txBody>
      </p:sp>
      <p:sp>
        <p:nvSpPr>
          <p:cNvPr id="15" name="TextBox 14">
            <a:extLst>
              <a:ext uri="{FF2B5EF4-FFF2-40B4-BE49-F238E27FC236}">
                <a16:creationId xmlns:a16="http://schemas.microsoft.com/office/drawing/2014/main" id="{8DA70050-10D8-0388-1282-3BCDEBF46879}"/>
              </a:ext>
            </a:extLst>
          </p:cNvPr>
          <p:cNvSpPr txBox="1"/>
          <p:nvPr/>
        </p:nvSpPr>
        <p:spPr>
          <a:xfrm>
            <a:off x="5024635" y="6249933"/>
            <a:ext cx="2360040"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01000000000</a:t>
            </a:r>
          </a:p>
        </p:txBody>
      </p:sp>
      <p:sp>
        <p:nvSpPr>
          <p:cNvPr id="17" name="TextBox 16">
            <a:extLst>
              <a:ext uri="{FF2B5EF4-FFF2-40B4-BE49-F238E27FC236}">
                <a16:creationId xmlns:a16="http://schemas.microsoft.com/office/drawing/2014/main" id="{F7EB591E-6116-44E5-0DA0-7348917E3295}"/>
              </a:ext>
            </a:extLst>
          </p:cNvPr>
          <p:cNvSpPr txBox="1"/>
          <p:nvPr/>
        </p:nvSpPr>
        <p:spPr>
          <a:xfrm>
            <a:off x="7704187" y="6235187"/>
            <a:ext cx="2982623"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HORIZON@GMAIL.COM</a:t>
            </a:r>
          </a:p>
        </p:txBody>
      </p:sp>
    </p:spTree>
    <p:extLst>
      <p:ext uri="{BB962C8B-B14F-4D97-AF65-F5344CB8AC3E}">
        <p14:creationId xmlns:p14="http://schemas.microsoft.com/office/powerpoint/2010/main" val="31996590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5052">
        <p159:morph option="byObject"/>
      </p:transition>
    </mc:Choice>
    <mc:Fallback xmlns="">
      <p:transition spd="slow" advTm="5052">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79510F7-633B-11E1-CC12-4E0AB5F83E50}"/>
              </a:ext>
            </a:extLst>
          </p:cNvPr>
          <p:cNvSpPr/>
          <p:nvPr/>
        </p:nvSpPr>
        <p:spPr>
          <a:xfrm rot="2344462">
            <a:off x="11374928" y="2482542"/>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1" name="Rectangle 10">
            <a:extLst>
              <a:ext uri="{FF2B5EF4-FFF2-40B4-BE49-F238E27FC236}">
                <a16:creationId xmlns:a16="http://schemas.microsoft.com/office/drawing/2014/main" id="{99C01839-2CF6-6708-5200-264DC2C3A281}"/>
              </a:ext>
            </a:extLst>
          </p:cNvPr>
          <p:cNvSpPr/>
          <p:nvPr/>
        </p:nvSpPr>
        <p:spPr>
          <a:xfrm rot="18956436">
            <a:off x="37692" y="3661983"/>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3" name="Rectangle 12">
            <a:extLst>
              <a:ext uri="{FF2B5EF4-FFF2-40B4-BE49-F238E27FC236}">
                <a16:creationId xmlns:a16="http://schemas.microsoft.com/office/drawing/2014/main" id="{A8D3DC13-0705-076E-3B34-8C31D647FCE5}"/>
              </a:ext>
            </a:extLst>
          </p:cNvPr>
          <p:cNvSpPr/>
          <p:nvPr/>
        </p:nvSpPr>
        <p:spPr>
          <a:xfrm rot="18956436">
            <a:off x="11374927" y="-2096086"/>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4" name="Rectangle 13">
            <a:extLst>
              <a:ext uri="{FF2B5EF4-FFF2-40B4-BE49-F238E27FC236}">
                <a16:creationId xmlns:a16="http://schemas.microsoft.com/office/drawing/2014/main" id="{4937BF3E-B6E0-5436-8672-CBDC052D3522}"/>
              </a:ext>
            </a:extLst>
          </p:cNvPr>
          <p:cNvSpPr/>
          <p:nvPr/>
        </p:nvSpPr>
        <p:spPr>
          <a:xfrm rot="2335667">
            <a:off x="-1187103" y="-1775859"/>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2" name="TextBox 11">
            <a:extLst>
              <a:ext uri="{FF2B5EF4-FFF2-40B4-BE49-F238E27FC236}">
                <a16:creationId xmlns:a16="http://schemas.microsoft.com/office/drawing/2014/main" id="{6DD8CA5F-6713-FE59-3437-7079D205075C}"/>
              </a:ext>
            </a:extLst>
          </p:cNvPr>
          <p:cNvSpPr txBox="1"/>
          <p:nvPr/>
        </p:nvSpPr>
        <p:spPr>
          <a:xfrm>
            <a:off x="2153714" y="539824"/>
            <a:ext cx="7884572" cy="1015663"/>
          </a:xfrm>
          <a:prstGeom prst="rect">
            <a:avLst/>
          </a:prstGeom>
          <a:noFill/>
        </p:spPr>
        <p:txBody>
          <a:bodyPr wrap="square" rtlCol="0">
            <a:spAutoFit/>
          </a:bodyPr>
          <a:lstStyle/>
          <a:p>
            <a:pPr algn="ctr"/>
            <a:r>
              <a:rPr lang="en-US" sz="6000" b="1" dirty="0">
                <a:solidFill>
                  <a:srgbClr val="FBC74F"/>
                </a:solidFill>
                <a:latin typeface="Mythology Of Egypt" panose="02000500000000000000" pitchFamily="2" charset="0"/>
              </a:rPr>
              <a:t>SOCIAL MEDIA DESIGNS</a:t>
            </a:r>
          </a:p>
        </p:txBody>
      </p:sp>
      <p:pic>
        <p:nvPicPr>
          <p:cNvPr id="5" name="Picture 4" descr="A pyramid and a statue&#10;&#10;Description automatically generated">
            <a:extLst>
              <a:ext uri="{FF2B5EF4-FFF2-40B4-BE49-F238E27FC236}">
                <a16:creationId xmlns:a16="http://schemas.microsoft.com/office/drawing/2014/main" id="{25544D76-EC51-1392-BF69-E487F964EF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6148" y="2196736"/>
            <a:ext cx="3702577" cy="2464528"/>
          </a:xfrm>
          <a:prstGeom prst="rect">
            <a:avLst/>
          </a:prstGeom>
        </p:spPr>
      </p:pic>
      <p:pic>
        <p:nvPicPr>
          <p:cNvPr id="8" name="Picture 7" descr="A person on a beach&#10;&#10;Description automatically generated">
            <a:extLst>
              <a:ext uri="{FF2B5EF4-FFF2-40B4-BE49-F238E27FC236}">
                <a16:creationId xmlns:a16="http://schemas.microsoft.com/office/drawing/2014/main" id="{58EFDDA1-EF17-AE2E-56E2-ED4BAF4898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51870" y="2159055"/>
            <a:ext cx="3750384" cy="2502209"/>
          </a:xfrm>
          <a:prstGeom prst="rect">
            <a:avLst/>
          </a:prstGeom>
        </p:spPr>
      </p:pic>
      <p:pic>
        <p:nvPicPr>
          <p:cNvPr id="16" name="Picture 15" descr="A stone building with columns&#10;&#10;Description automatically generated">
            <a:extLst>
              <a:ext uri="{FF2B5EF4-FFF2-40B4-BE49-F238E27FC236}">
                <a16:creationId xmlns:a16="http://schemas.microsoft.com/office/drawing/2014/main" id="{1D0DB8A9-62B6-6404-0CCA-95473A25D9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37221" y="2163112"/>
            <a:ext cx="3545595" cy="2531776"/>
          </a:xfrm>
          <a:prstGeom prst="rect">
            <a:avLst/>
          </a:prstGeom>
        </p:spPr>
      </p:pic>
      <p:pic>
        <p:nvPicPr>
          <p:cNvPr id="3" name="Picture 2" descr="A black and white logo&#10;&#10;Description automatically generated">
            <a:extLst>
              <a:ext uri="{FF2B5EF4-FFF2-40B4-BE49-F238E27FC236}">
                <a16:creationId xmlns:a16="http://schemas.microsoft.com/office/drawing/2014/main" id="{45D40A9B-0983-C78D-097B-623C490FD8F5}"/>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foregroundMark x1="62266" y1="26784" x2="62266" y2="26784"/>
                        <a14:foregroundMark x1="33906" y1="32747" x2="33906" y2="32747"/>
                        <a14:foregroundMark x1="34609" y1="40567" x2="34609" y2="40567"/>
                        <a14:foregroundMark x1="35078" y1="54252" x2="35078" y2="54252"/>
                        <a14:foregroundMark x1="47344" y1="61681" x2="47813" y2="61681"/>
                        <a14:foregroundMark x1="67891" y1="58651" x2="67891" y2="58651"/>
                        <a14:backgroundMark x1="41484" y1="36559" x2="41484" y2="36559"/>
                        <a14:backgroundMark x1="45469" y1="29130" x2="45469" y2="29130"/>
                        <a14:backgroundMark x1="31875" y1="52981" x2="31875" y2="52981"/>
                        <a14:backgroundMark x1="31875" y1="58456" x2="31875" y2="58456"/>
                        <a14:backgroundMark x1="32266" y1="59140" x2="32266" y2="59140"/>
                        <a14:backgroundMark x1="29141" y1="58651" x2="29141" y2="58651"/>
                        <a14:backgroundMark x1="25000" y1="23949" x2="25000" y2="23949"/>
                      </a14:backgroundRemoval>
                    </a14:imgEffect>
                  </a14:imgLayer>
                </a14:imgProps>
              </a:ext>
              <a:ext uri="{28A0092B-C50C-407E-A947-70E740481C1C}">
                <a14:useLocalDpi xmlns:a14="http://schemas.microsoft.com/office/drawing/2010/main" val="0"/>
              </a:ext>
            </a:extLst>
          </a:blip>
          <a:stretch>
            <a:fillRect/>
          </a:stretch>
        </p:blipFill>
        <p:spPr>
          <a:xfrm>
            <a:off x="205683" y="228358"/>
            <a:ext cx="1339167" cy="1070287"/>
          </a:xfrm>
          <a:prstGeom prst="rect">
            <a:avLst/>
          </a:prstGeom>
        </p:spPr>
      </p:pic>
      <p:sp>
        <p:nvSpPr>
          <p:cNvPr id="6" name="Oval 5">
            <a:extLst>
              <a:ext uri="{FF2B5EF4-FFF2-40B4-BE49-F238E27FC236}">
                <a16:creationId xmlns:a16="http://schemas.microsoft.com/office/drawing/2014/main" id="{92A79472-04AB-59DF-286B-DAED6E635E1D}"/>
              </a:ext>
            </a:extLst>
          </p:cNvPr>
          <p:cNvSpPr/>
          <p:nvPr/>
        </p:nvSpPr>
        <p:spPr>
          <a:xfrm>
            <a:off x="4760955" y="6179696"/>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7" name="Oval 6">
            <a:extLst>
              <a:ext uri="{FF2B5EF4-FFF2-40B4-BE49-F238E27FC236}">
                <a16:creationId xmlns:a16="http://schemas.microsoft.com/office/drawing/2014/main" id="{300FCDBE-A8E0-0F46-D900-EA8488AC32EB}"/>
              </a:ext>
            </a:extLst>
          </p:cNvPr>
          <p:cNvSpPr/>
          <p:nvPr/>
        </p:nvSpPr>
        <p:spPr>
          <a:xfrm>
            <a:off x="7200282" y="6167017"/>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9" name="Oval 8">
            <a:extLst>
              <a:ext uri="{FF2B5EF4-FFF2-40B4-BE49-F238E27FC236}">
                <a16:creationId xmlns:a16="http://schemas.microsoft.com/office/drawing/2014/main" id="{2BA0132E-2AB2-919D-76D3-61CD4C83FC30}"/>
              </a:ext>
            </a:extLst>
          </p:cNvPr>
          <p:cNvSpPr/>
          <p:nvPr/>
        </p:nvSpPr>
        <p:spPr>
          <a:xfrm>
            <a:off x="1664654" y="6172323"/>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15" name="Picture 14" descr="A black background with a black square&#10;&#10;AI-generated content may be incorrect.">
            <a:extLst>
              <a:ext uri="{FF2B5EF4-FFF2-40B4-BE49-F238E27FC236}">
                <a16:creationId xmlns:a16="http://schemas.microsoft.com/office/drawing/2014/main" id="{D9F20F22-10B7-E3CD-4C79-D11AC2C462CE}"/>
              </a:ext>
            </a:extLst>
          </p:cNvPr>
          <p:cNvPicPr>
            <a:picLocks noChangeAspect="1"/>
          </p:cNvPicPr>
          <p:nvPr/>
        </p:nvPicPr>
        <p:blipFill>
          <a:blip r:embed="rId7">
            <a:duotone>
              <a:prstClr val="black"/>
              <a:schemeClr val="tx1">
                <a:tint val="45000"/>
                <a:satMod val="400000"/>
              </a:schemeClr>
            </a:duotone>
            <a:extLst>
              <a:ext uri="{BEBA8EAE-BF5A-486C-A8C5-ECC9F3942E4B}">
                <a14:imgProps xmlns:a14="http://schemas.microsoft.com/office/drawing/2010/main">
                  <a14:imgLayer r:embed="rId8">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680394" y="6181763"/>
            <a:ext cx="490930" cy="490926"/>
          </a:xfrm>
          <a:prstGeom prst="rect">
            <a:avLst/>
          </a:prstGeom>
        </p:spPr>
      </p:pic>
      <p:pic>
        <p:nvPicPr>
          <p:cNvPr id="17" name="Picture 16" descr="A black background with a black square&#10;&#10;AI-generated content may be incorrect.">
            <a:extLst>
              <a:ext uri="{FF2B5EF4-FFF2-40B4-BE49-F238E27FC236}">
                <a16:creationId xmlns:a16="http://schemas.microsoft.com/office/drawing/2014/main" id="{632ED1FB-839D-CD74-A0BD-0EF61FEB885E}"/>
              </a:ext>
            </a:extLst>
          </p:cNvPr>
          <p:cNvPicPr>
            <a:picLocks noChangeAspect="1"/>
          </p:cNvPicPr>
          <p:nvPr/>
        </p:nvPicPr>
        <p:blipFill>
          <a:blip r:embed="rId9">
            <a:duotone>
              <a:prstClr val="black"/>
              <a:srgbClr val="FFFFFF">
                <a:tint val="45000"/>
                <a:satMod val="400000"/>
              </a:srgbClr>
            </a:duotone>
            <a:extLst>
              <a:ext uri="{BEBA8EAE-BF5A-486C-A8C5-ECC9F3942E4B}">
                <a14:imgProps xmlns:a14="http://schemas.microsoft.com/office/drawing/2010/main">
                  <a14:imgLayer r:embed="rId10">
                    <a14:imgEffect>
                      <a14:sharpenSoften amount="-100000"/>
                    </a14:imgEffect>
                    <a14:imgEffect>
                      <a14:colorTemperature colorTemp="4700"/>
                    </a14:imgEffect>
                    <a14:imgEffect>
                      <a14:saturation sat="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760955" y="6181763"/>
            <a:ext cx="511682" cy="511682"/>
          </a:xfrm>
          <a:prstGeom prst="rect">
            <a:avLst/>
          </a:prstGeom>
        </p:spPr>
      </p:pic>
      <p:pic>
        <p:nvPicPr>
          <p:cNvPr id="18" name="Picture 17" descr="A black background with a black square&#10;&#10;AI-generated content may be incorrect.">
            <a:extLst>
              <a:ext uri="{FF2B5EF4-FFF2-40B4-BE49-F238E27FC236}">
                <a16:creationId xmlns:a16="http://schemas.microsoft.com/office/drawing/2014/main" id="{30904775-C5D2-8859-07AA-31C5EBFACE0F}"/>
              </a:ext>
            </a:extLst>
          </p:cNvPr>
          <p:cNvPicPr>
            <a:picLocks noChangeAspect="1"/>
          </p:cNvPicPr>
          <p:nvPr/>
        </p:nvPicPr>
        <p:blipFill>
          <a:blip r:embed="rId11">
            <a:duotone>
              <a:prstClr val="black"/>
              <a:srgbClr val="FFFFFF">
                <a:tint val="45000"/>
                <a:satMod val="400000"/>
              </a:srgbClr>
            </a:duotone>
            <a:extLst>
              <a:ext uri="{BEBA8EAE-BF5A-486C-A8C5-ECC9F3942E4B}">
                <a14:imgProps xmlns:a14="http://schemas.microsoft.com/office/drawing/2010/main">
                  <a14:imgLayer r:embed="rId12">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05294" y="6167017"/>
            <a:ext cx="506670" cy="505672"/>
          </a:xfrm>
          <a:prstGeom prst="rect">
            <a:avLst/>
          </a:prstGeom>
        </p:spPr>
      </p:pic>
      <p:sp>
        <p:nvSpPr>
          <p:cNvPr id="19" name="TextBox 18">
            <a:extLst>
              <a:ext uri="{FF2B5EF4-FFF2-40B4-BE49-F238E27FC236}">
                <a16:creationId xmlns:a16="http://schemas.microsoft.com/office/drawing/2014/main" id="{E7847578-0E38-53EB-4D0C-D662830E5362}"/>
              </a:ext>
            </a:extLst>
          </p:cNvPr>
          <p:cNvSpPr txBox="1"/>
          <p:nvPr/>
        </p:nvSpPr>
        <p:spPr>
          <a:xfrm>
            <a:off x="2070952" y="6242560"/>
            <a:ext cx="2576075"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www.horizon.com</a:t>
            </a:r>
          </a:p>
        </p:txBody>
      </p:sp>
      <p:sp>
        <p:nvSpPr>
          <p:cNvPr id="20" name="TextBox 19">
            <a:extLst>
              <a:ext uri="{FF2B5EF4-FFF2-40B4-BE49-F238E27FC236}">
                <a16:creationId xmlns:a16="http://schemas.microsoft.com/office/drawing/2014/main" id="{F7CE8A6B-4778-9A6A-30C9-5AB70C00FA91}"/>
              </a:ext>
            </a:extLst>
          </p:cNvPr>
          <p:cNvSpPr txBox="1"/>
          <p:nvPr/>
        </p:nvSpPr>
        <p:spPr>
          <a:xfrm>
            <a:off x="5024635" y="6249933"/>
            <a:ext cx="2360040"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01000000000</a:t>
            </a:r>
          </a:p>
        </p:txBody>
      </p:sp>
      <p:sp>
        <p:nvSpPr>
          <p:cNvPr id="21" name="TextBox 20">
            <a:extLst>
              <a:ext uri="{FF2B5EF4-FFF2-40B4-BE49-F238E27FC236}">
                <a16:creationId xmlns:a16="http://schemas.microsoft.com/office/drawing/2014/main" id="{C52DE8D3-B3FB-EE33-1985-1461F2F78E37}"/>
              </a:ext>
            </a:extLst>
          </p:cNvPr>
          <p:cNvSpPr txBox="1"/>
          <p:nvPr/>
        </p:nvSpPr>
        <p:spPr>
          <a:xfrm>
            <a:off x="7704187" y="6235187"/>
            <a:ext cx="2982623"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HORIZON@GMAIL.COM</a:t>
            </a:r>
          </a:p>
        </p:txBody>
      </p:sp>
    </p:spTree>
    <p:extLst>
      <p:ext uri="{BB962C8B-B14F-4D97-AF65-F5344CB8AC3E}">
        <p14:creationId xmlns:p14="http://schemas.microsoft.com/office/powerpoint/2010/main" val="34088625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784">
        <p159:morph option="byObject"/>
      </p:transition>
    </mc:Choice>
    <mc:Fallback xmlns="">
      <p:transition spd="slow" advTm="1784">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79510F7-633B-11E1-CC12-4E0AB5F83E50}"/>
              </a:ext>
            </a:extLst>
          </p:cNvPr>
          <p:cNvSpPr/>
          <p:nvPr/>
        </p:nvSpPr>
        <p:spPr>
          <a:xfrm rot="2344462">
            <a:off x="11374928" y="2482542"/>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1" name="Rectangle 10">
            <a:extLst>
              <a:ext uri="{FF2B5EF4-FFF2-40B4-BE49-F238E27FC236}">
                <a16:creationId xmlns:a16="http://schemas.microsoft.com/office/drawing/2014/main" id="{99C01839-2CF6-6708-5200-264DC2C3A281}"/>
              </a:ext>
            </a:extLst>
          </p:cNvPr>
          <p:cNvSpPr/>
          <p:nvPr/>
        </p:nvSpPr>
        <p:spPr>
          <a:xfrm rot="18956436">
            <a:off x="37692" y="3661983"/>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3" name="Rectangle 12">
            <a:extLst>
              <a:ext uri="{FF2B5EF4-FFF2-40B4-BE49-F238E27FC236}">
                <a16:creationId xmlns:a16="http://schemas.microsoft.com/office/drawing/2014/main" id="{A8D3DC13-0705-076E-3B34-8C31D647FCE5}"/>
              </a:ext>
            </a:extLst>
          </p:cNvPr>
          <p:cNvSpPr/>
          <p:nvPr/>
        </p:nvSpPr>
        <p:spPr>
          <a:xfrm rot="18956436">
            <a:off x="11374927" y="-2096086"/>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4" name="Rectangle 13">
            <a:extLst>
              <a:ext uri="{FF2B5EF4-FFF2-40B4-BE49-F238E27FC236}">
                <a16:creationId xmlns:a16="http://schemas.microsoft.com/office/drawing/2014/main" id="{4937BF3E-B6E0-5436-8672-CBDC052D3522}"/>
              </a:ext>
            </a:extLst>
          </p:cNvPr>
          <p:cNvSpPr/>
          <p:nvPr/>
        </p:nvSpPr>
        <p:spPr>
          <a:xfrm rot="2335667">
            <a:off x="-1187103" y="-1775859"/>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2" name="TextBox 11">
            <a:extLst>
              <a:ext uri="{FF2B5EF4-FFF2-40B4-BE49-F238E27FC236}">
                <a16:creationId xmlns:a16="http://schemas.microsoft.com/office/drawing/2014/main" id="{6DD8CA5F-6713-FE59-3437-7079D205075C}"/>
              </a:ext>
            </a:extLst>
          </p:cNvPr>
          <p:cNvSpPr txBox="1"/>
          <p:nvPr/>
        </p:nvSpPr>
        <p:spPr>
          <a:xfrm>
            <a:off x="1830692" y="461280"/>
            <a:ext cx="8530616" cy="1015663"/>
          </a:xfrm>
          <a:prstGeom prst="rect">
            <a:avLst/>
          </a:prstGeom>
          <a:noFill/>
        </p:spPr>
        <p:txBody>
          <a:bodyPr wrap="square" rtlCol="0">
            <a:spAutoFit/>
          </a:bodyPr>
          <a:lstStyle/>
          <a:p>
            <a:pPr algn="ctr"/>
            <a:r>
              <a:rPr lang="en-US" sz="6000" b="1" dirty="0">
                <a:solidFill>
                  <a:srgbClr val="FBC74F"/>
                </a:solidFill>
                <a:latin typeface="Mythology Of Egypt" panose="02000500000000000000" pitchFamily="2" charset="0"/>
              </a:rPr>
              <a:t>SOCIAL MEDIA DESIGNS</a:t>
            </a:r>
          </a:p>
        </p:txBody>
      </p:sp>
      <p:pic>
        <p:nvPicPr>
          <p:cNvPr id="6" name="Picture 5" descr="A statue of a person&#10;&#10;Description automatically generated">
            <a:extLst>
              <a:ext uri="{FF2B5EF4-FFF2-40B4-BE49-F238E27FC236}">
                <a16:creationId xmlns:a16="http://schemas.microsoft.com/office/drawing/2014/main" id="{554769E1-6FCA-3B51-0441-7B57ADF88B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9574" y="2119626"/>
            <a:ext cx="2498709" cy="2618748"/>
          </a:xfrm>
          <a:prstGeom prst="rect">
            <a:avLst/>
          </a:prstGeom>
        </p:spPr>
      </p:pic>
      <p:pic>
        <p:nvPicPr>
          <p:cNvPr id="9" name="Picture 8" descr="A poster with images of buildings and a pyramid&#10;&#10;Description automatically generated">
            <a:extLst>
              <a:ext uri="{FF2B5EF4-FFF2-40B4-BE49-F238E27FC236}">
                <a16:creationId xmlns:a16="http://schemas.microsoft.com/office/drawing/2014/main" id="{697F0F15-BD76-0C05-CF9E-462680720D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19310" y="2069040"/>
            <a:ext cx="2719918" cy="2719918"/>
          </a:xfrm>
          <a:prstGeom prst="rect">
            <a:avLst/>
          </a:prstGeom>
        </p:spPr>
      </p:pic>
      <p:pic>
        <p:nvPicPr>
          <p:cNvPr id="17" name="Picture 16" descr="A plane flying over a city&#10;&#10;Description automatically generated">
            <a:extLst>
              <a:ext uri="{FF2B5EF4-FFF2-40B4-BE49-F238E27FC236}">
                <a16:creationId xmlns:a16="http://schemas.microsoft.com/office/drawing/2014/main" id="{BEFB1CCE-76C5-7170-47FB-E11F244A046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92150" y="2068451"/>
            <a:ext cx="2719919" cy="2719919"/>
          </a:xfrm>
          <a:prstGeom prst="rect">
            <a:avLst/>
          </a:prstGeom>
        </p:spPr>
      </p:pic>
      <p:pic>
        <p:nvPicPr>
          <p:cNvPr id="19" name="Picture 18" descr="A large stone castle with a blue sky&#10;&#10;Description automatically generated">
            <a:extLst>
              <a:ext uri="{FF2B5EF4-FFF2-40B4-BE49-F238E27FC236}">
                <a16:creationId xmlns:a16="http://schemas.microsoft.com/office/drawing/2014/main" id="{45C627F4-B12A-000E-9619-7B6ED622334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45250" y="2045453"/>
            <a:ext cx="2767093" cy="2767093"/>
          </a:xfrm>
          <a:prstGeom prst="rect">
            <a:avLst/>
          </a:prstGeom>
        </p:spPr>
      </p:pic>
      <p:pic>
        <p:nvPicPr>
          <p:cNvPr id="3" name="Picture 2" descr="A black and white logo&#10;&#10;Description automatically generated">
            <a:extLst>
              <a:ext uri="{FF2B5EF4-FFF2-40B4-BE49-F238E27FC236}">
                <a16:creationId xmlns:a16="http://schemas.microsoft.com/office/drawing/2014/main" id="{13DCC463-3827-9907-ED20-5A26998B2C2C}"/>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foregroundMark x1="62266" y1="26784" x2="62266" y2="26784"/>
                        <a14:foregroundMark x1="33906" y1="32747" x2="33906" y2="32747"/>
                        <a14:foregroundMark x1="34609" y1="40567" x2="34609" y2="40567"/>
                        <a14:foregroundMark x1="35078" y1="54252" x2="35078" y2="54252"/>
                        <a14:foregroundMark x1="47344" y1="61681" x2="47813" y2="61681"/>
                        <a14:foregroundMark x1="67891" y1="58651" x2="67891" y2="58651"/>
                        <a14:backgroundMark x1="41484" y1="36559" x2="41484" y2="36559"/>
                        <a14:backgroundMark x1="45469" y1="29130" x2="45469" y2="29130"/>
                        <a14:backgroundMark x1="31875" y1="52981" x2="31875" y2="52981"/>
                        <a14:backgroundMark x1="31875" y1="58456" x2="31875" y2="58456"/>
                        <a14:backgroundMark x1="32266" y1="59140" x2="32266" y2="59140"/>
                        <a14:backgroundMark x1="29141" y1="58651" x2="29141" y2="58651"/>
                        <a14:backgroundMark x1="25000" y1="23949" x2="25000" y2="23949"/>
                      </a14:backgroundRemoval>
                    </a14:imgEffect>
                  </a14:imgLayer>
                </a14:imgProps>
              </a:ext>
              <a:ext uri="{28A0092B-C50C-407E-A947-70E740481C1C}">
                <a14:useLocalDpi xmlns:a14="http://schemas.microsoft.com/office/drawing/2010/main" val="0"/>
              </a:ext>
            </a:extLst>
          </a:blip>
          <a:stretch>
            <a:fillRect/>
          </a:stretch>
        </p:blipFill>
        <p:spPr>
          <a:xfrm>
            <a:off x="205683" y="228358"/>
            <a:ext cx="1339167" cy="1070287"/>
          </a:xfrm>
          <a:prstGeom prst="rect">
            <a:avLst/>
          </a:prstGeom>
        </p:spPr>
      </p:pic>
      <p:sp>
        <p:nvSpPr>
          <p:cNvPr id="5" name="Oval 4">
            <a:extLst>
              <a:ext uri="{FF2B5EF4-FFF2-40B4-BE49-F238E27FC236}">
                <a16:creationId xmlns:a16="http://schemas.microsoft.com/office/drawing/2014/main" id="{75EE4D0C-9FD3-9FF0-36EB-046EF37C287A}"/>
              </a:ext>
            </a:extLst>
          </p:cNvPr>
          <p:cNvSpPr/>
          <p:nvPr/>
        </p:nvSpPr>
        <p:spPr>
          <a:xfrm>
            <a:off x="4760955" y="6179696"/>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7" name="Oval 6">
            <a:extLst>
              <a:ext uri="{FF2B5EF4-FFF2-40B4-BE49-F238E27FC236}">
                <a16:creationId xmlns:a16="http://schemas.microsoft.com/office/drawing/2014/main" id="{36FF5025-1FE0-57E9-2F7B-17E21F7F5DCF}"/>
              </a:ext>
            </a:extLst>
          </p:cNvPr>
          <p:cNvSpPr/>
          <p:nvPr/>
        </p:nvSpPr>
        <p:spPr>
          <a:xfrm>
            <a:off x="7200282" y="6167017"/>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8" name="Oval 7">
            <a:extLst>
              <a:ext uri="{FF2B5EF4-FFF2-40B4-BE49-F238E27FC236}">
                <a16:creationId xmlns:a16="http://schemas.microsoft.com/office/drawing/2014/main" id="{A39BCB9F-F69C-820D-7025-CDC8C884E9FD}"/>
              </a:ext>
            </a:extLst>
          </p:cNvPr>
          <p:cNvSpPr/>
          <p:nvPr/>
        </p:nvSpPr>
        <p:spPr>
          <a:xfrm>
            <a:off x="1664654" y="6172323"/>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15" name="Picture 14" descr="A black background with a black square&#10;&#10;AI-generated content may be incorrect.">
            <a:extLst>
              <a:ext uri="{FF2B5EF4-FFF2-40B4-BE49-F238E27FC236}">
                <a16:creationId xmlns:a16="http://schemas.microsoft.com/office/drawing/2014/main" id="{9E2AA5C4-E6FD-B023-0919-1C065315FCD1}"/>
              </a:ext>
            </a:extLst>
          </p:cNvPr>
          <p:cNvPicPr>
            <a:picLocks noChangeAspect="1"/>
          </p:cNvPicPr>
          <p:nvPr/>
        </p:nvPicPr>
        <p:blipFill>
          <a:blip r:embed="rId8">
            <a:duotone>
              <a:prstClr val="black"/>
              <a:schemeClr val="tx1">
                <a:tint val="45000"/>
                <a:satMod val="400000"/>
              </a:schemeClr>
            </a:duotone>
            <a:extLst>
              <a:ext uri="{BEBA8EAE-BF5A-486C-A8C5-ECC9F3942E4B}">
                <a14:imgProps xmlns:a14="http://schemas.microsoft.com/office/drawing/2010/main">
                  <a14:imgLayer r:embed="rId9">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680394" y="6181763"/>
            <a:ext cx="490930" cy="490926"/>
          </a:xfrm>
          <a:prstGeom prst="rect">
            <a:avLst/>
          </a:prstGeom>
        </p:spPr>
      </p:pic>
      <p:pic>
        <p:nvPicPr>
          <p:cNvPr id="16" name="Picture 15" descr="A black background with a black square&#10;&#10;AI-generated content may be incorrect.">
            <a:extLst>
              <a:ext uri="{FF2B5EF4-FFF2-40B4-BE49-F238E27FC236}">
                <a16:creationId xmlns:a16="http://schemas.microsoft.com/office/drawing/2014/main" id="{D04EC09E-4F54-AA90-7FF4-3D531477F178}"/>
              </a:ext>
            </a:extLst>
          </p:cNvPr>
          <p:cNvPicPr>
            <a:picLocks noChangeAspect="1"/>
          </p:cNvPicPr>
          <p:nvPr/>
        </p:nvPicPr>
        <p:blipFill>
          <a:blip r:embed="rId10">
            <a:duotone>
              <a:prstClr val="black"/>
              <a:srgbClr val="FFFFFF">
                <a:tint val="45000"/>
                <a:satMod val="400000"/>
              </a:srgbClr>
            </a:duotone>
            <a:extLst>
              <a:ext uri="{BEBA8EAE-BF5A-486C-A8C5-ECC9F3942E4B}">
                <a14:imgProps xmlns:a14="http://schemas.microsoft.com/office/drawing/2010/main">
                  <a14:imgLayer r:embed="rId11">
                    <a14:imgEffect>
                      <a14:sharpenSoften amount="-100000"/>
                    </a14:imgEffect>
                    <a14:imgEffect>
                      <a14:colorTemperature colorTemp="4700"/>
                    </a14:imgEffect>
                    <a14:imgEffect>
                      <a14:saturation sat="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760955" y="6181763"/>
            <a:ext cx="511682" cy="511682"/>
          </a:xfrm>
          <a:prstGeom prst="rect">
            <a:avLst/>
          </a:prstGeom>
        </p:spPr>
      </p:pic>
      <p:pic>
        <p:nvPicPr>
          <p:cNvPr id="18" name="Picture 17" descr="A black background with a black square&#10;&#10;AI-generated content may be incorrect.">
            <a:extLst>
              <a:ext uri="{FF2B5EF4-FFF2-40B4-BE49-F238E27FC236}">
                <a16:creationId xmlns:a16="http://schemas.microsoft.com/office/drawing/2014/main" id="{3F65FFD6-7EB1-5B10-277B-94CC41EDFF28}"/>
              </a:ext>
            </a:extLst>
          </p:cNvPr>
          <p:cNvPicPr>
            <a:picLocks noChangeAspect="1"/>
          </p:cNvPicPr>
          <p:nvPr/>
        </p:nvPicPr>
        <p:blipFill>
          <a:blip r:embed="rId12">
            <a:duotone>
              <a:prstClr val="black"/>
              <a:srgbClr val="FFFFFF">
                <a:tint val="45000"/>
                <a:satMod val="400000"/>
              </a:srgbClr>
            </a:duotone>
            <a:extLst>
              <a:ext uri="{BEBA8EAE-BF5A-486C-A8C5-ECC9F3942E4B}">
                <a14:imgProps xmlns:a14="http://schemas.microsoft.com/office/drawing/2010/main">
                  <a14:imgLayer r:embed="rId1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05294" y="6167017"/>
            <a:ext cx="506670" cy="505672"/>
          </a:xfrm>
          <a:prstGeom prst="rect">
            <a:avLst/>
          </a:prstGeom>
        </p:spPr>
      </p:pic>
      <p:sp>
        <p:nvSpPr>
          <p:cNvPr id="20" name="TextBox 19">
            <a:extLst>
              <a:ext uri="{FF2B5EF4-FFF2-40B4-BE49-F238E27FC236}">
                <a16:creationId xmlns:a16="http://schemas.microsoft.com/office/drawing/2014/main" id="{1EDA0C17-5092-0601-3132-6E3E38738332}"/>
              </a:ext>
            </a:extLst>
          </p:cNvPr>
          <p:cNvSpPr txBox="1"/>
          <p:nvPr/>
        </p:nvSpPr>
        <p:spPr>
          <a:xfrm>
            <a:off x="2070952" y="6242560"/>
            <a:ext cx="2576075"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www.horizon.com</a:t>
            </a:r>
          </a:p>
        </p:txBody>
      </p:sp>
      <p:sp>
        <p:nvSpPr>
          <p:cNvPr id="21" name="TextBox 20">
            <a:extLst>
              <a:ext uri="{FF2B5EF4-FFF2-40B4-BE49-F238E27FC236}">
                <a16:creationId xmlns:a16="http://schemas.microsoft.com/office/drawing/2014/main" id="{830279E7-11C7-850A-F5D6-3D3A7CFBBEF1}"/>
              </a:ext>
            </a:extLst>
          </p:cNvPr>
          <p:cNvSpPr txBox="1"/>
          <p:nvPr/>
        </p:nvSpPr>
        <p:spPr>
          <a:xfrm>
            <a:off x="5024635" y="6249933"/>
            <a:ext cx="2360040"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01000000000</a:t>
            </a:r>
          </a:p>
        </p:txBody>
      </p:sp>
      <p:sp>
        <p:nvSpPr>
          <p:cNvPr id="25" name="TextBox 24">
            <a:extLst>
              <a:ext uri="{FF2B5EF4-FFF2-40B4-BE49-F238E27FC236}">
                <a16:creationId xmlns:a16="http://schemas.microsoft.com/office/drawing/2014/main" id="{B373EEC2-5687-9B7C-5E93-F47202A912D9}"/>
              </a:ext>
            </a:extLst>
          </p:cNvPr>
          <p:cNvSpPr txBox="1"/>
          <p:nvPr/>
        </p:nvSpPr>
        <p:spPr>
          <a:xfrm>
            <a:off x="7704187" y="6235187"/>
            <a:ext cx="2982623"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HORIZON@GMAIL.COM</a:t>
            </a:r>
          </a:p>
        </p:txBody>
      </p:sp>
    </p:spTree>
    <p:extLst>
      <p:ext uri="{BB962C8B-B14F-4D97-AF65-F5344CB8AC3E}">
        <p14:creationId xmlns:p14="http://schemas.microsoft.com/office/powerpoint/2010/main" val="34361476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171">
        <p159:morph option="byObject"/>
      </p:transition>
    </mc:Choice>
    <mc:Fallback xmlns="">
      <p:transition spd="slow" advTm="2171">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79510F7-633B-11E1-CC12-4E0AB5F83E50}"/>
              </a:ext>
            </a:extLst>
          </p:cNvPr>
          <p:cNvSpPr/>
          <p:nvPr/>
        </p:nvSpPr>
        <p:spPr>
          <a:xfrm rot="2344462">
            <a:off x="11374928" y="2482542"/>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1" name="Rectangle 10">
            <a:extLst>
              <a:ext uri="{FF2B5EF4-FFF2-40B4-BE49-F238E27FC236}">
                <a16:creationId xmlns:a16="http://schemas.microsoft.com/office/drawing/2014/main" id="{99C01839-2CF6-6708-5200-264DC2C3A281}"/>
              </a:ext>
            </a:extLst>
          </p:cNvPr>
          <p:cNvSpPr/>
          <p:nvPr/>
        </p:nvSpPr>
        <p:spPr>
          <a:xfrm rot="18956436">
            <a:off x="37692" y="3661983"/>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3" name="Rectangle 12">
            <a:extLst>
              <a:ext uri="{FF2B5EF4-FFF2-40B4-BE49-F238E27FC236}">
                <a16:creationId xmlns:a16="http://schemas.microsoft.com/office/drawing/2014/main" id="{A8D3DC13-0705-076E-3B34-8C31D647FCE5}"/>
              </a:ext>
            </a:extLst>
          </p:cNvPr>
          <p:cNvSpPr/>
          <p:nvPr/>
        </p:nvSpPr>
        <p:spPr>
          <a:xfrm rot="18956436">
            <a:off x="11374927" y="-2096086"/>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4" name="Rectangle 13">
            <a:extLst>
              <a:ext uri="{FF2B5EF4-FFF2-40B4-BE49-F238E27FC236}">
                <a16:creationId xmlns:a16="http://schemas.microsoft.com/office/drawing/2014/main" id="{4937BF3E-B6E0-5436-8672-CBDC052D3522}"/>
              </a:ext>
            </a:extLst>
          </p:cNvPr>
          <p:cNvSpPr/>
          <p:nvPr/>
        </p:nvSpPr>
        <p:spPr>
          <a:xfrm rot="2335667">
            <a:off x="-1187103" y="-1775859"/>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2" name="TextBox 11">
            <a:extLst>
              <a:ext uri="{FF2B5EF4-FFF2-40B4-BE49-F238E27FC236}">
                <a16:creationId xmlns:a16="http://schemas.microsoft.com/office/drawing/2014/main" id="{6DD8CA5F-6713-FE59-3437-7079D205075C}"/>
              </a:ext>
            </a:extLst>
          </p:cNvPr>
          <p:cNvSpPr txBox="1"/>
          <p:nvPr/>
        </p:nvSpPr>
        <p:spPr>
          <a:xfrm>
            <a:off x="3125071" y="470586"/>
            <a:ext cx="5941857" cy="1015663"/>
          </a:xfrm>
          <a:prstGeom prst="rect">
            <a:avLst/>
          </a:prstGeom>
          <a:noFill/>
        </p:spPr>
        <p:txBody>
          <a:bodyPr wrap="square" rtlCol="0">
            <a:spAutoFit/>
          </a:bodyPr>
          <a:lstStyle/>
          <a:p>
            <a:pPr algn="ctr"/>
            <a:r>
              <a:rPr lang="en-US" sz="6000" b="1" dirty="0">
                <a:solidFill>
                  <a:srgbClr val="FBC74F"/>
                </a:solidFill>
                <a:latin typeface="Mythology Of Egypt" panose="02000500000000000000" pitchFamily="2" charset="0"/>
              </a:rPr>
              <a:t>MOCKUP DESIGN</a:t>
            </a:r>
          </a:p>
        </p:txBody>
      </p:sp>
      <p:pic>
        <p:nvPicPr>
          <p:cNvPr id="6" name="Picture 5" descr="A poster with images of buildings and a plane&#10;&#10;Description automatically generated with medium confidence">
            <a:extLst>
              <a:ext uri="{FF2B5EF4-FFF2-40B4-BE49-F238E27FC236}">
                <a16:creationId xmlns:a16="http://schemas.microsoft.com/office/drawing/2014/main" id="{5125687E-2102-BCB5-4A6D-2B5BC1E959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4934" y="1820653"/>
            <a:ext cx="3257047" cy="1954228"/>
          </a:xfrm>
          <a:prstGeom prst="rect">
            <a:avLst/>
          </a:prstGeom>
        </p:spPr>
      </p:pic>
      <p:pic>
        <p:nvPicPr>
          <p:cNvPr id="9" name="Picture 8" descr="A black and blue banner on a white pole&#10;&#10;Description automatically generated">
            <a:extLst>
              <a:ext uri="{FF2B5EF4-FFF2-40B4-BE49-F238E27FC236}">
                <a16:creationId xmlns:a16="http://schemas.microsoft.com/office/drawing/2014/main" id="{3F5F9683-04FF-A637-8D4B-FE157A2268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4901" y="1666059"/>
            <a:ext cx="2915225" cy="2186419"/>
          </a:xfrm>
          <a:prstGeom prst="rect">
            <a:avLst/>
          </a:prstGeom>
        </p:spPr>
      </p:pic>
      <p:pic>
        <p:nvPicPr>
          <p:cNvPr id="17" name="Picture 16" descr="A screen shot of a social media post&#10;&#10;Description automatically generated">
            <a:extLst>
              <a:ext uri="{FF2B5EF4-FFF2-40B4-BE49-F238E27FC236}">
                <a16:creationId xmlns:a16="http://schemas.microsoft.com/office/drawing/2014/main" id="{FE5FA610-79AE-0E90-9389-C9D25139B67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82623" y="1881586"/>
            <a:ext cx="2634074" cy="1755363"/>
          </a:xfrm>
          <a:prstGeom prst="rect">
            <a:avLst/>
          </a:prstGeom>
        </p:spPr>
      </p:pic>
      <p:pic>
        <p:nvPicPr>
          <p:cNvPr id="19" name="Picture 18" descr="A screen shot of a social media post&#10;&#10;Description automatically generated">
            <a:extLst>
              <a:ext uri="{FF2B5EF4-FFF2-40B4-BE49-F238E27FC236}">
                <a16:creationId xmlns:a16="http://schemas.microsoft.com/office/drawing/2014/main" id="{332679B5-4016-EB44-B450-7597033E2A4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69619" y="1965891"/>
            <a:ext cx="2041249" cy="1586752"/>
          </a:xfrm>
          <a:prstGeom prst="rect">
            <a:avLst/>
          </a:prstGeom>
        </p:spPr>
      </p:pic>
      <p:pic>
        <p:nvPicPr>
          <p:cNvPr id="25" name="Picture 24" descr="A group of black and yellow stationery&#10;&#10;Description automatically generated">
            <a:extLst>
              <a:ext uri="{FF2B5EF4-FFF2-40B4-BE49-F238E27FC236}">
                <a16:creationId xmlns:a16="http://schemas.microsoft.com/office/drawing/2014/main" id="{F0C82E09-48DC-1A28-72C2-93366E16E25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55228" y="4139653"/>
            <a:ext cx="2915225" cy="1746858"/>
          </a:xfrm>
          <a:prstGeom prst="rect">
            <a:avLst/>
          </a:prstGeom>
        </p:spPr>
      </p:pic>
      <p:pic>
        <p:nvPicPr>
          <p:cNvPr id="30" name="Picture 29" descr="A flag with a black and yellow design&#10;&#10;Description automatically generated">
            <a:extLst>
              <a:ext uri="{FF2B5EF4-FFF2-40B4-BE49-F238E27FC236}">
                <a16:creationId xmlns:a16="http://schemas.microsoft.com/office/drawing/2014/main" id="{6CB99290-6BB7-A914-859E-BC72B60E6B3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389196" y="3960645"/>
            <a:ext cx="2632742" cy="1974557"/>
          </a:xfrm>
          <a:prstGeom prst="rect">
            <a:avLst/>
          </a:prstGeom>
        </p:spPr>
      </p:pic>
      <p:pic>
        <p:nvPicPr>
          <p:cNvPr id="35" name="Picture 34" descr="Several banners from a building&#10;&#10;Description automatically generated">
            <a:extLst>
              <a:ext uri="{FF2B5EF4-FFF2-40B4-BE49-F238E27FC236}">
                <a16:creationId xmlns:a16="http://schemas.microsoft.com/office/drawing/2014/main" id="{D6429FDC-E5AE-848D-7F10-99A74177FA7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92267" y="3825519"/>
            <a:ext cx="3128358" cy="2084758"/>
          </a:xfrm>
          <a:prstGeom prst="rect">
            <a:avLst/>
          </a:prstGeom>
        </p:spPr>
      </p:pic>
      <p:pic>
        <p:nvPicPr>
          <p:cNvPr id="3" name="Picture 2" descr="A black and white logo&#10;&#10;Description automatically generated">
            <a:extLst>
              <a:ext uri="{FF2B5EF4-FFF2-40B4-BE49-F238E27FC236}">
                <a16:creationId xmlns:a16="http://schemas.microsoft.com/office/drawing/2014/main" id="{C127AC27-49C9-2BD8-1772-6BBEADEFE5A6}"/>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10000" b="90000" l="10000" r="90000">
                        <a14:foregroundMark x1="62266" y1="26784" x2="62266" y2="26784"/>
                        <a14:foregroundMark x1="33906" y1="32747" x2="33906" y2="32747"/>
                        <a14:foregroundMark x1="34609" y1="40567" x2="34609" y2="40567"/>
                        <a14:foregroundMark x1="35078" y1="54252" x2="35078" y2="54252"/>
                        <a14:foregroundMark x1="47344" y1="61681" x2="47813" y2="61681"/>
                        <a14:foregroundMark x1="67891" y1="58651" x2="67891" y2="58651"/>
                        <a14:backgroundMark x1="41484" y1="36559" x2="41484" y2="36559"/>
                        <a14:backgroundMark x1="45469" y1="29130" x2="45469" y2="29130"/>
                        <a14:backgroundMark x1="31875" y1="52981" x2="31875" y2="52981"/>
                        <a14:backgroundMark x1="31875" y1="58456" x2="31875" y2="58456"/>
                        <a14:backgroundMark x1="32266" y1="59140" x2="32266" y2="59140"/>
                        <a14:backgroundMark x1="29141" y1="58651" x2="29141" y2="58651"/>
                        <a14:backgroundMark x1="25000" y1="23949" x2="25000" y2="23949"/>
                      </a14:backgroundRemoval>
                    </a14:imgEffect>
                  </a14:imgLayer>
                </a14:imgProps>
              </a:ext>
              <a:ext uri="{28A0092B-C50C-407E-A947-70E740481C1C}">
                <a14:useLocalDpi xmlns:a14="http://schemas.microsoft.com/office/drawing/2010/main" val="0"/>
              </a:ext>
            </a:extLst>
          </a:blip>
          <a:stretch>
            <a:fillRect/>
          </a:stretch>
        </p:blipFill>
        <p:spPr>
          <a:xfrm>
            <a:off x="205683" y="228358"/>
            <a:ext cx="1339167" cy="1070287"/>
          </a:xfrm>
          <a:prstGeom prst="rect">
            <a:avLst/>
          </a:prstGeom>
        </p:spPr>
      </p:pic>
      <p:sp>
        <p:nvSpPr>
          <p:cNvPr id="5" name="Oval 4">
            <a:extLst>
              <a:ext uri="{FF2B5EF4-FFF2-40B4-BE49-F238E27FC236}">
                <a16:creationId xmlns:a16="http://schemas.microsoft.com/office/drawing/2014/main" id="{7ACFF9EC-DD65-F3DC-EF8F-93B78A0B362A}"/>
              </a:ext>
            </a:extLst>
          </p:cNvPr>
          <p:cNvSpPr/>
          <p:nvPr/>
        </p:nvSpPr>
        <p:spPr>
          <a:xfrm>
            <a:off x="4760955" y="6179696"/>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7" name="Oval 6">
            <a:extLst>
              <a:ext uri="{FF2B5EF4-FFF2-40B4-BE49-F238E27FC236}">
                <a16:creationId xmlns:a16="http://schemas.microsoft.com/office/drawing/2014/main" id="{56E9A7D0-CD70-2FFB-B268-8E952B3CB415}"/>
              </a:ext>
            </a:extLst>
          </p:cNvPr>
          <p:cNvSpPr/>
          <p:nvPr/>
        </p:nvSpPr>
        <p:spPr>
          <a:xfrm>
            <a:off x="7200282" y="6167017"/>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8" name="Oval 7">
            <a:extLst>
              <a:ext uri="{FF2B5EF4-FFF2-40B4-BE49-F238E27FC236}">
                <a16:creationId xmlns:a16="http://schemas.microsoft.com/office/drawing/2014/main" id="{0D82A086-D29F-559B-45C1-CA8E69CC8999}"/>
              </a:ext>
            </a:extLst>
          </p:cNvPr>
          <p:cNvSpPr/>
          <p:nvPr/>
        </p:nvSpPr>
        <p:spPr>
          <a:xfrm>
            <a:off x="1664654" y="6172323"/>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15" name="Picture 14" descr="A black background with a black square&#10;&#10;AI-generated content may be incorrect.">
            <a:extLst>
              <a:ext uri="{FF2B5EF4-FFF2-40B4-BE49-F238E27FC236}">
                <a16:creationId xmlns:a16="http://schemas.microsoft.com/office/drawing/2014/main" id="{9F2874DA-7C22-CB8C-77DF-486447725010}"/>
              </a:ext>
            </a:extLst>
          </p:cNvPr>
          <p:cNvPicPr>
            <a:picLocks noChangeAspect="1"/>
          </p:cNvPicPr>
          <p:nvPr/>
        </p:nvPicPr>
        <p:blipFill>
          <a:blip r:embed="rId11">
            <a:duotone>
              <a:prstClr val="black"/>
              <a:schemeClr val="tx1">
                <a:tint val="45000"/>
                <a:satMod val="400000"/>
              </a:schemeClr>
            </a:duotone>
            <a:extLst>
              <a:ext uri="{BEBA8EAE-BF5A-486C-A8C5-ECC9F3942E4B}">
                <a14:imgProps xmlns:a14="http://schemas.microsoft.com/office/drawing/2010/main">
                  <a14:imgLayer r:embed="rId12">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680394" y="6181763"/>
            <a:ext cx="490930" cy="490926"/>
          </a:xfrm>
          <a:prstGeom prst="rect">
            <a:avLst/>
          </a:prstGeom>
        </p:spPr>
      </p:pic>
      <p:pic>
        <p:nvPicPr>
          <p:cNvPr id="16" name="Picture 15" descr="A black background with a black square&#10;&#10;AI-generated content may be incorrect.">
            <a:extLst>
              <a:ext uri="{FF2B5EF4-FFF2-40B4-BE49-F238E27FC236}">
                <a16:creationId xmlns:a16="http://schemas.microsoft.com/office/drawing/2014/main" id="{455AF044-CECE-025B-2CA0-BFD2FA70AF29}"/>
              </a:ext>
            </a:extLst>
          </p:cNvPr>
          <p:cNvPicPr>
            <a:picLocks noChangeAspect="1"/>
          </p:cNvPicPr>
          <p:nvPr/>
        </p:nvPicPr>
        <p:blipFill>
          <a:blip r:embed="rId13">
            <a:duotone>
              <a:prstClr val="black"/>
              <a:srgbClr val="FFFFFF">
                <a:tint val="45000"/>
                <a:satMod val="400000"/>
              </a:srgbClr>
            </a:duotone>
            <a:extLst>
              <a:ext uri="{BEBA8EAE-BF5A-486C-A8C5-ECC9F3942E4B}">
                <a14:imgProps xmlns:a14="http://schemas.microsoft.com/office/drawing/2010/main">
                  <a14:imgLayer r:embed="rId14">
                    <a14:imgEffect>
                      <a14:sharpenSoften amount="-100000"/>
                    </a14:imgEffect>
                    <a14:imgEffect>
                      <a14:colorTemperature colorTemp="4700"/>
                    </a14:imgEffect>
                    <a14:imgEffect>
                      <a14:saturation sat="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760955" y="6181763"/>
            <a:ext cx="511682" cy="511682"/>
          </a:xfrm>
          <a:prstGeom prst="rect">
            <a:avLst/>
          </a:prstGeom>
        </p:spPr>
      </p:pic>
      <p:pic>
        <p:nvPicPr>
          <p:cNvPr id="18" name="Picture 17" descr="A black background with a black square&#10;&#10;AI-generated content may be incorrect.">
            <a:extLst>
              <a:ext uri="{FF2B5EF4-FFF2-40B4-BE49-F238E27FC236}">
                <a16:creationId xmlns:a16="http://schemas.microsoft.com/office/drawing/2014/main" id="{76703ABF-C145-60BF-D268-E99602492D09}"/>
              </a:ext>
            </a:extLst>
          </p:cNvPr>
          <p:cNvPicPr>
            <a:picLocks noChangeAspect="1"/>
          </p:cNvPicPr>
          <p:nvPr/>
        </p:nvPicPr>
        <p:blipFill>
          <a:blip r:embed="rId15">
            <a:duotone>
              <a:prstClr val="black"/>
              <a:srgbClr val="FFFFFF">
                <a:tint val="45000"/>
                <a:satMod val="400000"/>
              </a:srgbClr>
            </a:duotone>
            <a:extLst>
              <a:ext uri="{BEBA8EAE-BF5A-486C-A8C5-ECC9F3942E4B}">
                <a14:imgProps xmlns:a14="http://schemas.microsoft.com/office/drawing/2010/main">
                  <a14:imgLayer r:embed="rId1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05294" y="6167017"/>
            <a:ext cx="506670" cy="505672"/>
          </a:xfrm>
          <a:prstGeom prst="rect">
            <a:avLst/>
          </a:prstGeom>
        </p:spPr>
      </p:pic>
      <p:sp>
        <p:nvSpPr>
          <p:cNvPr id="20" name="TextBox 19">
            <a:extLst>
              <a:ext uri="{FF2B5EF4-FFF2-40B4-BE49-F238E27FC236}">
                <a16:creationId xmlns:a16="http://schemas.microsoft.com/office/drawing/2014/main" id="{25145069-D7BE-CDB5-7DA2-AF675377F9EB}"/>
              </a:ext>
            </a:extLst>
          </p:cNvPr>
          <p:cNvSpPr txBox="1"/>
          <p:nvPr/>
        </p:nvSpPr>
        <p:spPr>
          <a:xfrm>
            <a:off x="2070952" y="6242560"/>
            <a:ext cx="2576075"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www.horizon.com</a:t>
            </a:r>
          </a:p>
        </p:txBody>
      </p:sp>
      <p:sp>
        <p:nvSpPr>
          <p:cNvPr id="21" name="TextBox 20">
            <a:extLst>
              <a:ext uri="{FF2B5EF4-FFF2-40B4-BE49-F238E27FC236}">
                <a16:creationId xmlns:a16="http://schemas.microsoft.com/office/drawing/2014/main" id="{16D4D443-99DB-C0A4-5F82-00A2374B7341}"/>
              </a:ext>
            </a:extLst>
          </p:cNvPr>
          <p:cNvSpPr txBox="1"/>
          <p:nvPr/>
        </p:nvSpPr>
        <p:spPr>
          <a:xfrm>
            <a:off x="5024635" y="6249933"/>
            <a:ext cx="2360040"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01000000000</a:t>
            </a:r>
          </a:p>
        </p:txBody>
      </p:sp>
      <p:sp>
        <p:nvSpPr>
          <p:cNvPr id="27" name="TextBox 26">
            <a:extLst>
              <a:ext uri="{FF2B5EF4-FFF2-40B4-BE49-F238E27FC236}">
                <a16:creationId xmlns:a16="http://schemas.microsoft.com/office/drawing/2014/main" id="{DE45F179-34CE-D7A2-080D-423F1016C4A3}"/>
              </a:ext>
            </a:extLst>
          </p:cNvPr>
          <p:cNvSpPr txBox="1"/>
          <p:nvPr/>
        </p:nvSpPr>
        <p:spPr>
          <a:xfrm>
            <a:off x="7704187" y="6235187"/>
            <a:ext cx="2982623"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HORIZON@GMAIL.COM</a:t>
            </a:r>
          </a:p>
        </p:txBody>
      </p:sp>
    </p:spTree>
    <p:extLst>
      <p:ext uri="{BB962C8B-B14F-4D97-AF65-F5344CB8AC3E}">
        <p14:creationId xmlns:p14="http://schemas.microsoft.com/office/powerpoint/2010/main" val="24727972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372">
        <p159:morph option="byObject"/>
      </p:transition>
    </mc:Choice>
    <mc:Fallback xmlns="">
      <p:transition spd="slow" advTm="2372">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79510F7-633B-11E1-CC12-4E0AB5F83E50}"/>
              </a:ext>
            </a:extLst>
          </p:cNvPr>
          <p:cNvSpPr/>
          <p:nvPr/>
        </p:nvSpPr>
        <p:spPr>
          <a:xfrm rot="2344462">
            <a:off x="11374928" y="2482542"/>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1" name="Rectangle 10">
            <a:extLst>
              <a:ext uri="{FF2B5EF4-FFF2-40B4-BE49-F238E27FC236}">
                <a16:creationId xmlns:a16="http://schemas.microsoft.com/office/drawing/2014/main" id="{99C01839-2CF6-6708-5200-264DC2C3A281}"/>
              </a:ext>
            </a:extLst>
          </p:cNvPr>
          <p:cNvSpPr/>
          <p:nvPr/>
        </p:nvSpPr>
        <p:spPr>
          <a:xfrm rot="18956436">
            <a:off x="37692" y="3661983"/>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3" name="Rectangle 12">
            <a:extLst>
              <a:ext uri="{FF2B5EF4-FFF2-40B4-BE49-F238E27FC236}">
                <a16:creationId xmlns:a16="http://schemas.microsoft.com/office/drawing/2014/main" id="{A8D3DC13-0705-076E-3B34-8C31D647FCE5}"/>
              </a:ext>
            </a:extLst>
          </p:cNvPr>
          <p:cNvSpPr/>
          <p:nvPr/>
        </p:nvSpPr>
        <p:spPr>
          <a:xfrm rot="18956436">
            <a:off x="11374927" y="-2096086"/>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4" name="Rectangle 13">
            <a:extLst>
              <a:ext uri="{FF2B5EF4-FFF2-40B4-BE49-F238E27FC236}">
                <a16:creationId xmlns:a16="http://schemas.microsoft.com/office/drawing/2014/main" id="{4937BF3E-B6E0-5436-8672-CBDC052D3522}"/>
              </a:ext>
            </a:extLst>
          </p:cNvPr>
          <p:cNvSpPr/>
          <p:nvPr/>
        </p:nvSpPr>
        <p:spPr>
          <a:xfrm rot="2335667">
            <a:off x="-1187103" y="-1775859"/>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2" name="TextBox 11">
            <a:extLst>
              <a:ext uri="{FF2B5EF4-FFF2-40B4-BE49-F238E27FC236}">
                <a16:creationId xmlns:a16="http://schemas.microsoft.com/office/drawing/2014/main" id="{6DD8CA5F-6713-FE59-3437-7079D205075C}"/>
              </a:ext>
            </a:extLst>
          </p:cNvPr>
          <p:cNvSpPr txBox="1"/>
          <p:nvPr/>
        </p:nvSpPr>
        <p:spPr>
          <a:xfrm>
            <a:off x="671960" y="1528085"/>
            <a:ext cx="5025827" cy="1015663"/>
          </a:xfrm>
          <a:prstGeom prst="rect">
            <a:avLst/>
          </a:prstGeom>
          <a:noFill/>
        </p:spPr>
        <p:txBody>
          <a:bodyPr wrap="square" rtlCol="0">
            <a:spAutoFit/>
          </a:bodyPr>
          <a:lstStyle/>
          <a:p>
            <a:pPr algn="ctr"/>
            <a:r>
              <a:rPr lang="en-US" sz="6000" b="1" dirty="0">
                <a:solidFill>
                  <a:srgbClr val="FBC74F"/>
                </a:solidFill>
                <a:latin typeface="Mythology Of Egypt" panose="02000500000000000000" pitchFamily="2" charset="0"/>
              </a:rPr>
              <a:t>FLYER DESIGN</a:t>
            </a:r>
          </a:p>
        </p:txBody>
      </p:sp>
      <p:pic>
        <p:nvPicPr>
          <p:cNvPr id="5" name="Picture 4" descr="A brochure of a package travel&#10;&#10;Description automatically generated">
            <a:extLst>
              <a:ext uri="{FF2B5EF4-FFF2-40B4-BE49-F238E27FC236}">
                <a16:creationId xmlns:a16="http://schemas.microsoft.com/office/drawing/2014/main" id="{8DF8350A-0964-620B-B404-7F60ADB102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4671" y="2970633"/>
            <a:ext cx="1889738" cy="2675736"/>
          </a:xfrm>
          <a:prstGeom prst="rect">
            <a:avLst/>
          </a:prstGeom>
        </p:spPr>
      </p:pic>
      <p:pic>
        <p:nvPicPr>
          <p:cNvPr id="8" name="Picture 7" descr="A brochure with a picture of pyramids&#10;&#10;Description automatically generated">
            <a:extLst>
              <a:ext uri="{FF2B5EF4-FFF2-40B4-BE49-F238E27FC236}">
                <a16:creationId xmlns:a16="http://schemas.microsoft.com/office/drawing/2014/main" id="{26FAE899-05C4-7DCE-E403-0E29996FB5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4777" y="2970633"/>
            <a:ext cx="2219985" cy="2675736"/>
          </a:xfrm>
          <a:prstGeom prst="rect">
            <a:avLst/>
          </a:prstGeom>
        </p:spPr>
      </p:pic>
      <p:sp>
        <p:nvSpPr>
          <p:cNvPr id="16" name="TextBox 15">
            <a:extLst>
              <a:ext uri="{FF2B5EF4-FFF2-40B4-BE49-F238E27FC236}">
                <a16:creationId xmlns:a16="http://schemas.microsoft.com/office/drawing/2014/main" id="{55A17D76-8C15-BBDE-D60A-4E7133E50BC6}"/>
              </a:ext>
            </a:extLst>
          </p:cNvPr>
          <p:cNvSpPr txBox="1"/>
          <p:nvPr/>
        </p:nvSpPr>
        <p:spPr>
          <a:xfrm>
            <a:off x="5094737" y="1478351"/>
            <a:ext cx="7204617" cy="1569660"/>
          </a:xfrm>
          <a:prstGeom prst="rect">
            <a:avLst/>
          </a:prstGeom>
          <a:noFill/>
        </p:spPr>
        <p:txBody>
          <a:bodyPr wrap="square">
            <a:spAutoFit/>
          </a:bodyPr>
          <a:lstStyle/>
          <a:p>
            <a:pPr algn="ctr"/>
            <a:r>
              <a:rPr lang="en-US" sz="4800" b="1" dirty="0">
                <a:solidFill>
                  <a:srgbClr val="FBC74F"/>
                </a:solidFill>
                <a:latin typeface="Mythology Of Egypt" panose="02000500000000000000" pitchFamily="2" charset="0"/>
              </a:rPr>
              <a:t>BUSINESS CARD</a:t>
            </a:r>
          </a:p>
          <a:p>
            <a:pPr algn="ctr"/>
            <a:r>
              <a:rPr lang="en-US" sz="4800" b="1" dirty="0">
                <a:solidFill>
                  <a:srgbClr val="FBC74F"/>
                </a:solidFill>
                <a:latin typeface="Mythology Of Egypt" panose="02000500000000000000" pitchFamily="2" charset="0"/>
              </a:rPr>
              <a:t>DESIGN</a:t>
            </a:r>
          </a:p>
        </p:txBody>
      </p:sp>
      <p:pic>
        <p:nvPicPr>
          <p:cNvPr id="20" name="Picture 19" descr="A stack of black and yellow business cards&#10;&#10;Description automatically generated">
            <a:extLst>
              <a:ext uri="{FF2B5EF4-FFF2-40B4-BE49-F238E27FC236}">
                <a16:creationId xmlns:a16="http://schemas.microsoft.com/office/drawing/2014/main" id="{39AF030C-EE0E-35A5-CD93-C839DDBA12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79029" y="3216934"/>
            <a:ext cx="2910843" cy="2183133"/>
          </a:xfrm>
          <a:prstGeom prst="rect">
            <a:avLst/>
          </a:prstGeom>
        </p:spPr>
      </p:pic>
      <p:pic>
        <p:nvPicPr>
          <p:cNvPr id="27" name="Picture 26" descr="A close-up of several business cards&#10;&#10;Description automatically generated">
            <a:extLst>
              <a:ext uri="{FF2B5EF4-FFF2-40B4-BE49-F238E27FC236}">
                <a16:creationId xmlns:a16="http://schemas.microsoft.com/office/drawing/2014/main" id="{A882E0B1-E5A0-13F0-59E0-1540093988C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15264" y="3218586"/>
            <a:ext cx="2910843" cy="2183132"/>
          </a:xfrm>
          <a:prstGeom prst="rect">
            <a:avLst/>
          </a:prstGeom>
        </p:spPr>
      </p:pic>
      <p:pic>
        <p:nvPicPr>
          <p:cNvPr id="3" name="Picture 2" descr="A black and white logo&#10;&#10;Description automatically generated">
            <a:extLst>
              <a:ext uri="{FF2B5EF4-FFF2-40B4-BE49-F238E27FC236}">
                <a16:creationId xmlns:a16="http://schemas.microsoft.com/office/drawing/2014/main" id="{ADCAB106-4155-9671-9EB6-FF55F06D7EE4}"/>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foregroundMark x1="62266" y1="26784" x2="62266" y2="26784"/>
                        <a14:foregroundMark x1="33906" y1="32747" x2="33906" y2="32747"/>
                        <a14:foregroundMark x1="34609" y1="40567" x2="34609" y2="40567"/>
                        <a14:foregroundMark x1="35078" y1="54252" x2="35078" y2="54252"/>
                        <a14:foregroundMark x1="47344" y1="61681" x2="47813" y2="61681"/>
                        <a14:foregroundMark x1="67891" y1="58651" x2="67891" y2="58651"/>
                        <a14:backgroundMark x1="41484" y1="36559" x2="41484" y2="36559"/>
                        <a14:backgroundMark x1="45469" y1="29130" x2="45469" y2="29130"/>
                        <a14:backgroundMark x1="31875" y1="52981" x2="31875" y2="52981"/>
                        <a14:backgroundMark x1="31875" y1="58456" x2="31875" y2="58456"/>
                        <a14:backgroundMark x1="32266" y1="59140" x2="32266" y2="59140"/>
                        <a14:backgroundMark x1="29141" y1="58651" x2="29141" y2="58651"/>
                        <a14:backgroundMark x1="25000" y1="23949" x2="25000" y2="23949"/>
                      </a14:backgroundRemoval>
                    </a14:imgEffect>
                  </a14:imgLayer>
                </a14:imgProps>
              </a:ext>
              <a:ext uri="{28A0092B-C50C-407E-A947-70E740481C1C}">
                <a14:useLocalDpi xmlns:a14="http://schemas.microsoft.com/office/drawing/2010/main" val="0"/>
              </a:ext>
            </a:extLst>
          </a:blip>
          <a:stretch>
            <a:fillRect/>
          </a:stretch>
        </p:blipFill>
        <p:spPr>
          <a:xfrm>
            <a:off x="205683" y="228358"/>
            <a:ext cx="1339167" cy="1070287"/>
          </a:xfrm>
          <a:prstGeom prst="rect">
            <a:avLst/>
          </a:prstGeom>
        </p:spPr>
      </p:pic>
      <p:sp>
        <p:nvSpPr>
          <p:cNvPr id="6" name="Oval 5">
            <a:extLst>
              <a:ext uri="{FF2B5EF4-FFF2-40B4-BE49-F238E27FC236}">
                <a16:creationId xmlns:a16="http://schemas.microsoft.com/office/drawing/2014/main" id="{29B7BBFA-FFF9-51E3-A1A9-B0121A69C38D}"/>
              </a:ext>
            </a:extLst>
          </p:cNvPr>
          <p:cNvSpPr/>
          <p:nvPr/>
        </p:nvSpPr>
        <p:spPr>
          <a:xfrm>
            <a:off x="4760955" y="6179696"/>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7" name="Oval 6">
            <a:extLst>
              <a:ext uri="{FF2B5EF4-FFF2-40B4-BE49-F238E27FC236}">
                <a16:creationId xmlns:a16="http://schemas.microsoft.com/office/drawing/2014/main" id="{58B01A9B-D719-8B8E-A91C-762698B5D24D}"/>
              </a:ext>
            </a:extLst>
          </p:cNvPr>
          <p:cNvSpPr/>
          <p:nvPr/>
        </p:nvSpPr>
        <p:spPr>
          <a:xfrm>
            <a:off x="7200282" y="6167017"/>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9" name="Oval 8">
            <a:extLst>
              <a:ext uri="{FF2B5EF4-FFF2-40B4-BE49-F238E27FC236}">
                <a16:creationId xmlns:a16="http://schemas.microsoft.com/office/drawing/2014/main" id="{68BB0241-67BE-263B-BA6F-6F79CF179E2E}"/>
              </a:ext>
            </a:extLst>
          </p:cNvPr>
          <p:cNvSpPr/>
          <p:nvPr/>
        </p:nvSpPr>
        <p:spPr>
          <a:xfrm>
            <a:off x="1664654" y="6172323"/>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15" name="Picture 14" descr="A black background with a black square&#10;&#10;AI-generated content may be incorrect.">
            <a:extLst>
              <a:ext uri="{FF2B5EF4-FFF2-40B4-BE49-F238E27FC236}">
                <a16:creationId xmlns:a16="http://schemas.microsoft.com/office/drawing/2014/main" id="{B3755FF9-84AC-A6DA-5F2E-FD0C530F2DD7}"/>
              </a:ext>
            </a:extLst>
          </p:cNvPr>
          <p:cNvPicPr>
            <a:picLocks noChangeAspect="1"/>
          </p:cNvPicPr>
          <p:nvPr/>
        </p:nvPicPr>
        <p:blipFill>
          <a:blip r:embed="rId8">
            <a:duotone>
              <a:prstClr val="black"/>
              <a:schemeClr val="tx1">
                <a:tint val="45000"/>
                <a:satMod val="400000"/>
              </a:schemeClr>
            </a:duotone>
            <a:extLst>
              <a:ext uri="{BEBA8EAE-BF5A-486C-A8C5-ECC9F3942E4B}">
                <a14:imgProps xmlns:a14="http://schemas.microsoft.com/office/drawing/2010/main">
                  <a14:imgLayer r:embed="rId9">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680394" y="6181763"/>
            <a:ext cx="490930" cy="490926"/>
          </a:xfrm>
          <a:prstGeom prst="rect">
            <a:avLst/>
          </a:prstGeom>
        </p:spPr>
      </p:pic>
      <p:pic>
        <p:nvPicPr>
          <p:cNvPr id="17" name="Picture 16" descr="A black background with a black square&#10;&#10;AI-generated content may be incorrect.">
            <a:extLst>
              <a:ext uri="{FF2B5EF4-FFF2-40B4-BE49-F238E27FC236}">
                <a16:creationId xmlns:a16="http://schemas.microsoft.com/office/drawing/2014/main" id="{004B11BF-8A96-B7D8-2BEA-E5174C1B5A3C}"/>
              </a:ext>
            </a:extLst>
          </p:cNvPr>
          <p:cNvPicPr>
            <a:picLocks noChangeAspect="1"/>
          </p:cNvPicPr>
          <p:nvPr/>
        </p:nvPicPr>
        <p:blipFill>
          <a:blip r:embed="rId10">
            <a:duotone>
              <a:prstClr val="black"/>
              <a:srgbClr val="FFFFFF">
                <a:tint val="45000"/>
                <a:satMod val="400000"/>
              </a:srgbClr>
            </a:duotone>
            <a:extLst>
              <a:ext uri="{BEBA8EAE-BF5A-486C-A8C5-ECC9F3942E4B}">
                <a14:imgProps xmlns:a14="http://schemas.microsoft.com/office/drawing/2010/main">
                  <a14:imgLayer r:embed="rId11">
                    <a14:imgEffect>
                      <a14:sharpenSoften amount="-100000"/>
                    </a14:imgEffect>
                    <a14:imgEffect>
                      <a14:colorTemperature colorTemp="4700"/>
                    </a14:imgEffect>
                    <a14:imgEffect>
                      <a14:saturation sat="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760955" y="6181763"/>
            <a:ext cx="511682" cy="511682"/>
          </a:xfrm>
          <a:prstGeom prst="rect">
            <a:avLst/>
          </a:prstGeom>
        </p:spPr>
      </p:pic>
      <p:pic>
        <p:nvPicPr>
          <p:cNvPr id="18" name="Picture 17" descr="A black background with a black square&#10;&#10;AI-generated content may be incorrect.">
            <a:extLst>
              <a:ext uri="{FF2B5EF4-FFF2-40B4-BE49-F238E27FC236}">
                <a16:creationId xmlns:a16="http://schemas.microsoft.com/office/drawing/2014/main" id="{46CAB73D-E47A-BB8E-2814-B534AA0F7C5B}"/>
              </a:ext>
            </a:extLst>
          </p:cNvPr>
          <p:cNvPicPr>
            <a:picLocks noChangeAspect="1"/>
          </p:cNvPicPr>
          <p:nvPr/>
        </p:nvPicPr>
        <p:blipFill>
          <a:blip r:embed="rId12">
            <a:duotone>
              <a:prstClr val="black"/>
              <a:srgbClr val="FFFFFF">
                <a:tint val="45000"/>
                <a:satMod val="400000"/>
              </a:srgbClr>
            </a:duotone>
            <a:extLst>
              <a:ext uri="{BEBA8EAE-BF5A-486C-A8C5-ECC9F3942E4B}">
                <a14:imgProps xmlns:a14="http://schemas.microsoft.com/office/drawing/2010/main">
                  <a14:imgLayer r:embed="rId1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05294" y="6167017"/>
            <a:ext cx="506670" cy="505672"/>
          </a:xfrm>
          <a:prstGeom prst="rect">
            <a:avLst/>
          </a:prstGeom>
        </p:spPr>
      </p:pic>
      <p:sp>
        <p:nvSpPr>
          <p:cNvPr id="19" name="TextBox 18">
            <a:extLst>
              <a:ext uri="{FF2B5EF4-FFF2-40B4-BE49-F238E27FC236}">
                <a16:creationId xmlns:a16="http://schemas.microsoft.com/office/drawing/2014/main" id="{CE22754A-EA8B-14D7-F205-EFC64B2430E2}"/>
              </a:ext>
            </a:extLst>
          </p:cNvPr>
          <p:cNvSpPr txBox="1"/>
          <p:nvPr/>
        </p:nvSpPr>
        <p:spPr>
          <a:xfrm>
            <a:off x="2070952" y="6242560"/>
            <a:ext cx="2576075"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www.horizon.com</a:t>
            </a:r>
          </a:p>
        </p:txBody>
      </p:sp>
      <p:sp>
        <p:nvSpPr>
          <p:cNvPr id="21" name="TextBox 20">
            <a:extLst>
              <a:ext uri="{FF2B5EF4-FFF2-40B4-BE49-F238E27FC236}">
                <a16:creationId xmlns:a16="http://schemas.microsoft.com/office/drawing/2014/main" id="{5BA00413-68A9-AC38-E604-3602BE87866A}"/>
              </a:ext>
            </a:extLst>
          </p:cNvPr>
          <p:cNvSpPr txBox="1"/>
          <p:nvPr/>
        </p:nvSpPr>
        <p:spPr>
          <a:xfrm>
            <a:off x="5024635" y="6249933"/>
            <a:ext cx="2360040"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01000000000</a:t>
            </a:r>
          </a:p>
        </p:txBody>
      </p:sp>
      <p:sp>
        <p:nvSpPr>
          <p:cNvPr id="25" name="TextBox 24">
            <a:extLst>
              <a:ext uri="{FF2B5EF4-FFF2-40B4-BE49-F238E27FC236}">
                <a16:creationId xmlns:a16="http://schemas.microsoft.com/office/drawing/2014/main" id="{2406FCDB-C170-1BC1-A649-5CE8661179AE}"/>
              </a:ext>
            </a:extLst>
          </p:cNvPr>
          <p:cNvSpPr txBox="1"/>
          <p:nvPr/>
        </p:nvSpPr>
        <p:spPr>
          <a:xfrm>
            <a:off x="7704187" y="6235187"/>
            <a:ext cx="2982623"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HORIZON@GMAIL.COM</a:t>
            </a:r>
          </a:p>
        </p:txBody>
      </p:sp>
    </p:spTree>
    <p:extLst>
      <p:ext uri="{BB962C8B-B14F-4D97-AF65-F5344CB8AC3E}">
        <p14:creationId xmlns:p14="http://schemas.microsoft.com/office/powerpoint/2010/main" val="41859644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499">
        <p159:morph option="byObject"/>
      </p:transition>
    </mc:Choice>
    <mc:Fallback xmlns="">
      <p:transition spd="slow" advTm="1499">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4C0F37E-CE23-390C-7F8D-FD2389154C04}"/>
              </a:ext>
            </a:extLst>
          </p:cNvPr>
          <p:cNvSpPr/>
          <p:nvPr/>
        </p:nvSpPr>
        <p:spPr>
          <a:xfrm>
            <a:off x="732540" y="1930911"/>
            <a:ext cx="5025827" cy="33868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79510F7-633B-11E1-CC12-4E0AB5F83E50}"/>
              </a:ext>
            </a:extLst>
          </p:cNvPr>
          <p:cNvSpPr/>
          <p:nvPr/>
        </p:nvSpPr>
        <p:spPr>
          <a:xfrm rot="2344462">
            <a:off x="11374928" y="2482542"/>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1" name="Rectangle 10">
            <a:extLst>
              <a:ext uri="{FF2B5EF4-FFF2-40B4-BE49-F238E27FC236}">
                <a16:creationId xmlns:a16="http://schemas.microsoft.com/office/drawing/2014/main" id="{99C01839-2CF6-6708-5200-264DC2C3A281}"/>
              </a:ext>
            </a:extLst>
          </p:cNvPr>
          <p:cNvSpPr/>
          <p:nvPr/>
        </p:nvSpPr>
        <p:spPr>
          <a:xfrm rot="18956436">
            <a:off x="37692" y="3661983"/>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3" name="Rectangle 12">
            <a:extLst>
              <a:ext uri="{FF2B5EF4-FFF2-40B4-BE49-F238E27FC236}">
                <a16:creationId xmlns:a16="http://schemas.microsoft.com/office/drawing/2014/main" id="{A8D3DC13-0705-076E-3B34-8C31D647FCE5}"/>
              </a:ext>
            </a:extLst>
          </p:cNvPr>
          <p:cNvSpPr/>
          <p:nvPr/>
        </p:nvSpPr>
        <p:spPr>
          <a:xfrm rot="18956436">
            <a:off x="11374927" y="-2096086"/>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4" name="Rectangle 13">
            <a:extLst>
              <a:ext uri="{FF2B5EF4-FFF2-40B4-BE49-F238E27FC236}">
                <a16:creationId xmlns:a16="http://schemas.microsoft.com/office/drawing/2014/main" id="{4937BF3E-B6E0-5436-8672-CBDC052D3522}"/>
              </a:ext>
            </a:extLst>
          </p:cNvPr>
          <p:cNvSpPr/>
          <p:nvPr/>
        </p:nvSpPr>
        <p:spPr>
          <a:xfrm rot="2335667">
            <a:off x="-1187103" y="-1775859"/>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2" name="TextBox 11">
            <a:extLst>
              <a:ext uri="{FF2B5EF4-FFF2-40B4-BE49-F238E27FC236}">
                <a16:creationId xmlns:a16="http://schemas.microsoft.com/office/drawing/2014/main" id="{6DD8CA5F-6713-FE59-3437-7079D205075C}"/>
              </a:ext>
            </a:extLst>
          </p:cNvPr>
          <p:cNvSpPr txBox="1"/>
          <p:nvPr/>
        </p:nvSpPr>
        <p:spPr>
          <a:xfrm>
            <a:off x="3583086" y="495520"/>
            <a:ext cx="5025827" cy="1015663"/>
          </a:xfrm>
          <a:prstGeom prst="rect">
            <a:avLst/>
          </a:prstGeom>
          <a:noFill/>
        </p:spPr>
        <p:txBody>
          <a:bodyPr wrap="square" rtlCol="0">
            <a:spAutoFit/>
          </a:bodyPr>
          <a:lstStyle/>
          <a:p>
            <a:pPr algn="ctr"/>
            <a:r>
              <a:rPr lang="en-US" sz="6000" b="1" dirty="0">
                <a:solidFill>
                  <a:srgbClr val="FBC74F"/>
                </a:solidFill>
                <a:latin typeface="Mythology Of Egypt" panose="02000500000000000000" pitchFamily="2" charset="0"/>
              </a:rPr>
              <a:t>BROCHURE</a:t>
            </a:r>
          </a:p>
        </p:txBody>
      </p:sp>
      <p:pic>
        <p:nvPicPr>
          <p:cNvPr id="6" name="Picture 5" descr="A brochure with a desert landscape&#10;&#10;Description automatically generated">
            <a:extLst>
              <a:ext uri="{FF2B5EF4-FFF2-40B4-BE49-F238E27FC236}">
                <a16:creationId xmlns:a16="http://schemas.microsoft.com/office/drawing/2014/main" id="{1B08E8F8-D0A6-6AFA-7676-55689A582F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8279" y="2038404"/>
            <a:ext cx="4806964" cy="3180822"/>
          </a:xfrm>
          <a:prstGeom prst="rect">
            <a:avLst/>
          </a:prstGeom>
        </p:spPr>
      </p:pic>
      <p:sp>
        <p:nvSpPr>
          <p:cNvPr id="9" name="Rectangle 8">
            <a:extLst>
              <a:ext uri="{FF2B5EF4-FFF2-40B4-BE49-F238E27FC236}">
                <a16:creationId xmlns:a16="http://schemas.microsoft.com/office/drawing/2014/main" id="{A806BF8C-B0DF-72AB-039B-79961B3D9D64}"/>
              </a:ext>
            </a:extLst>
          </p:cNvPr>
          <p:cNvSpPr/>
          <p:nvPr/>
        </p:nvSpPr>
        <p:spPr>
          <a:xfrm>
            <a:off x="6487645" y="1930909"/>
            <a:ext cx="4747317" cy="3376585"/>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descr="A brochure with a picture of sphinxes&#10;&#10;Description automatically generated">
            <a:extLst>
              <a:ext uri="{FF2B5EF4-FFF2-40B4-BE49-F238E27FC236}">
                <a16:creationId xmlns:a16="http://schemas.microsoft.com/office/drawing/2014/main" id="{907DC951-DD45-046E-B6F2-3E1E368A68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06246" y="2030101"/>
            <a:ext cx="4628716" cy="3178203"/>
          </a:xfrm>
          <a:prstGeom prst="rect">
            <a:avLst/>
          </a:prstGeom>
        </p:spPr>
      </p:pic>
      <p:pic>
        <p:nvPicPr>
          <p:cNvPr id="3" name="Picture 2" descr="A black and white logo&#10;&#10;Description automatically generated">
            <a:extLst>
              <a:ext uri="{FF2B5EF4-FFF2-40B4-BE49-F238E27FC236}">
                <a16:creationId xmlns:a16="http://schemas.microsoft.com/office/drawing/2014/main" id="{1DEF0563-1601-9B48-BC22-A4648216B694}"/>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62266" y1="26784" x2="62266" y2="26784"/>
                        <a14:foregroundMark x1="33906" y1="32747" x2="33906" y2="32747"/>
                        <a14:foregroundMark x1="34609" y1="40567" x2="34609" y2="40567"/>
                        <a14:foregroundMark x1="35078" y1="54252" x2="35078" y2="54252"/>
                        <a14:foregroundMark x1="47344" y1="61681" x2="47813" y2="61681"/>
                        <a14:foregroundMark x1="67891" y1="58651" x2="67891" y2="58651"/>
                        <a14:backgroundMark x1="41484" y1="36559" x2="41484" y2="36559"/>
                        <a14:backgroundMark x1="45469" y1="29130" x2="45469" y2="29130"/>
                        <a14:backgroundMark x1="31875" y1="52981" x2="31875" y2="52981"/>
                        <a14:backgroundMark x1="31875" y1="58456" x2="31875" y2="58456"/>
                        <a14:backgroundMark x1="32266" y1="59140" x2="32266" y2="59140"/>
                        <a14:backgroundMark x1="29141" y1="58651" x2="29141" y2="58651"/>
                        <a14:backgroundMark x1="25000" y1="23949" x2="25000" y2="23949"/>
                      </a14:backgroundRemoval>
                    </a14:imgEffect>
                  </a14:imgLayer>
                </a14:imgProps>
              </a:ext>
              <a:ext uri="{28A0092B-C50C-407E-A947-70E740481C1C}">
                <a14:useLocalDpi xmlns:a14="http://schemas.microsoft.com/office/drawing/2010/main" val="0"/>
              </a:ext>
            </a:extLst>
          </a:blip>
          <a:stretch>
            <a:fillRect/>
          </a:stretch>
        </p:blipFill>
        <p:spPr>
          <a:xfrm>
            <a:off x="205683" y="228358"/>
            <a:ext cx="1339167" cy="1070287"/>
          </a:xfrm>
          <a:prstGeom prst="rect">
            <a:avLst/>
          </a:prstGeom>
        </p:spPr>
      </p:pic>
      <p:sp>
        <p:nvSpPr>
          <p:cNvPr id="5" name="Oval 4">
            <a:extLst>
              <a:ext uri="{FF2B5EF4-FFF2-40B4-BE49-F238E27FC236}">
                <a16:creationId xmlns:a16="http://schemas.microsoft.com/office/drawing/2014/main" id="{FDEACD5B-CA8B-BCFD-BF39-5D484F0DA743}"/>
              </a:ext>
            </a:extLst>
          </p:cNvPr>
          <p:cNvSpPr/>
          <p:nvPr/>
        </p:nvSpPr>
        <p:spPr>
          <a:xfrm>
            <a:off x="4760955" y="6179696"/>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8" name="Oval 7">
            <a:extLst>
              <a:ext uri="{FF2B5EF4-FFF2-40B4-BE49-F238E27FC236}">
                <a16:creationId xmlns:a16="http://schemas.microsoft.com/office/drawing/2014/main" id="{8479CA7F-26A2-6873-31B5-8D23619E7754}"/>
              </a:ext>
            </a:extLst>
          </p:cNvPr>
          <p:cNvSpPr/>
          <p:nvPr/>
        </p:nvSpPr>
        <p:spPr>
          <a:xfrm>
            <a:off x="7200282" y="6167017"/>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5" name="Oval 14">
            <a:extLst>
              <a:ext uri="{FF2B5EF4-FFF2-40B4-BE49-F238E27FC236}">
                <a16:creationId xmlns:a16="http://schemas.microsoft.com/office/drawing/2014/main" id="{E913534C-C7C9-21F8-B681-5AD82ED236F2}"/>
              </a:ext>
            </a:extLst>
          </p:cNvPr>
          <p:cNvSpPr/>
          <p:nvPr/>
        </p:nvSpPr>
        <p:spPr>
          <a:xfrm>
            <a:off x="1664654" y="6172323"/>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16" name="Picture 15" descr="A black background with a black square&#10;&#10;AI-generated content may be incorrect.">
            <a:extLst>
              <a:ext uri="{FF2B5EF4-FFF2-40B4-BE49-F238E27FC236}">
                <a16:creationId xmlns:a16="http://schemas.microsoft.com/office/drawing/2014/main" id="{4F6977CC-C7A5-086B-5F9E-B6D7EDDDC435}"/>
              </a:ext>
            </a:extLst>
          </p:cNvPr>
          <p:cNvPicPr>
            <a:picLocks noChangeAspect="1"/>
          </p:cNvPicPr>
          <p:nvPr/>
        </p:nvPicPr>
        <p:blipFill>
          <a:blip r:embed="rId6">
            <a:duotone>
              <a:prstClr val="black"/>
              <a:schemeClr val="tx1">
                <a:tint val="45000"/>
                <a:satMod val="400000"/>
              </a:schemeClr>
            </a:duotone>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680394" y="6181763"/>
            <a:ext cx="490930" cy="490926"/>
          </a:xfrm>
          <a:prstGeom prst="rect">
            <a:avLst/>
          </a:prstGeom>
        </p:spPr>
      </p:pic>
      <p:pic>
        <p:nvPicPr>
          <p:cNvPr id="18" name="Picture 17" descr="A black background with a black square&#10;&#10;AI-generated content may be incorrect.">
            <a:extLst>
              <a:ext uri="{FF2B5EF4-FFF2-40B4-BE49-F238E27FC236}">
                <a16:creationId xmlns:a16="http://schemas.microsoft.com/office/drawing/2014/main" id="{AFCA89BD-D0E1-5768-EEB0-0517D96E8F80}"/>
              </a:ext>
            </a:extLst>
          </p:cNvPr>
          <p:cNvPicPr>
            <a:picLocks noChangeAspect="1"/>
          </p:cNvPicPr>
          <p:nvPr/>
        </p:nvPicPr>
        <p:blipFill>
          <a:blip r:embed="rId8">
            <a:duotone>
              <a:prstClr val="black"/>
              <a:srgbClr val="FFFFFF">
                <a:tint val="45000"/>
                <a:satMod val="400000"/>
              </a:srgbClr>
            </a:duotone>
            <a:extLst>
              <a:ext uri="{BEBA8EAE-BF5A-486C-A8C5-ECC9F3942E4B}">
                <a14:imgProps xmlns:a14="http://schemas.microsoft.com/office/drawing/2010/main">
                  <a14:imgLayer r:embed="rId9">
                    <a14:imgEffect>
                      <a14:sharpenSoften amount="-100000"/>
                    </a14:imgEffect>
                    <a14:imgEffect>
                      <a14:colorTemperature colorTemp="4700"/>
                    </a14:imgEffect>
                    <a14:imgEffect>
                      <a14:saturation sat="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760955" y="6181763"/>
            <a:ext cx="511682" cy="511682"/>
          </a:xfrm>
          <a:prstGeom prst="rect">
            <a:avLst/>
          </a:prstGeom>
        </p:spPr>
      </p:pic>
      <p:pic>
        <p:nvPicPr>
          <p:cNvPr id="19" name="Picture 18" descr="A black background with a black square&#10;&#10;AI-generated content may be incorrect.">
            <a:extLst>
              <a:ext uri="{FF2B5EF4-FFF2-40B4-BE49-F238E27FC236}">
                <a16:creationId xmlns:a16="http://schemas.microsoft.com/office/drawing/2014/main" id="{28DC2F02-E470-E02C-56EC-F3BC8449B733}"/>
              </a:ext>
            </a:extLst>
          </p:cNvPr>
          <p:cNvPicPr>
            <a:picLocks noChangeAspect="1"/>
          </p:cNvPicPr>
          <p:nvPr/>
        </p:nvPicPr>
        <p:blipFill>
          <a:blip r:embed="rId10">
            <a:duotone>
              <a:prstClr val="black"/>
              <a:srgbClr val="FFFFFF">
                <a:tint val="45000"/>
                <a:satMod val="400000"/>
              </a:srgbClr>
            </a:duotone>
            <a:extLst>
              <a:ext uri="{BEBA8EAE-BF5A-486C-A8C5-ECC9F3942E4B}">
                <a14:imgProps xmlns:a14="http://schemas.microsoft.com/office/drawing/2010/main">
                  <a14:imgLayer r:embed="rId11">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05294" y="6167017"/>
            <a:ext cx="506670" cy="505672"/>
          </a:xfrm>
          <a:prstGeom prst="rect">
            <a:avLst/>
          </a:prstGeom>
        </p:spPr>
      </p:pic>
      <p:sp>
        <p:nvSpPr>
          <p:cNvPr id="20" name="TextBox 19">
            <a:extLst>
              <a:ext uri="{FF2B5EF4-FFF2-40B4-BE49-F238E27FC236}">
                <a16:creationId xmlns:a16="http://schemas.microsoft.com/office/drawing/2014/main" id="{A4C45BBD-E5BB-93CB-E6E3-A698C9F844C7}"/>
              </a:ext>
            </a:extLst>
          </p:cNvPr>
          <p:cNvSpPr txBox="1"/>
          <p:nvPr/>
        </p:nvSpPr>
        <p:spPr>
          <a:xfrm>
            <a:off x="2070952" y="6242560"/>
            <a:ext cx="2576075"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www.horizon.com</a:t>
            </a:r>
          </a:p>
        </p:txBody>
      </p:sp>
      <p:sp>
        <p:nvSpPr>
          <p:cNvPr id="21" name="TextBox 20">
            <a:extLst>
              <a:ext uri="{FF2B5EF4-FFF2-40B4-BE49-F238E27FC236}">
                <a16:creationId xmlns:a16="http://schemas.microsoft.com/office/drawing/2014/main" id="{039F125E-2407-1709-2503-F4D0DE7616A2}"/>
              </a:ext>
            </a:extLst>
          </p:cNvPr>
          <p:cNvSpPr txBox="1"/>
          <p:nvPr/>
        </p:nvSpPr>
        <p:spPr>
          <a:xfrm>
            <a:off x="5024635" y="6249933"/>
            <a:ext cx="2360040"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01000000000</a:t>
            </a:r>
          </a:p>
        </p:txBody>
      </p:sp>
      <p:sp>
        <p:nvSpPr>
          <p:cNvPr id="25" name="TextBox 24">
            <a:extLst>
              <a:ext uri="{FF2B5EF4-FFF2-40B4-BE49-F238E27FC236}">
                <a16:creationId xmlns:a16="http://schemas.microsoft.com/office/drawing/2014/main" id="{FCA343B2-BB82-5329-E184-6AB2F3A7DEDC}"/>
              </a:ext>
            </a:extLst>
          </p:cNvPr>
          <p:cNvSpPr txBox="1"/>
          <p:nvPr/>
        </p:nvSpPr>
        <p:spPr>
          <a:xfrm>
            <a:off x="7704187" y="6235187"/>
            <a:ext cx="2982623"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HORIZON@GMAIL.COM</a:t>
            </a:r>
          </a:p>
        </p:txBody>
      </p:sp>
    </p:spTree>
    <p:extLst>
      <p:ext uri="{BB962C8B-B14F-4D97-AF65-F5344CB8AC3E}">
        <p14:creationId xmlns:p14="http://schemas.microsoft.com/office/powerpoint/2010/main" val="34813619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81">
        <p159:morph option="byObject"/>
      </p:transition>
    </mc:Choice>
    <mc:Fallback xmlns="">
      <p:transition spd="slow" advTm="81">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79510F7-633B-11E1-CC12-4E0AB5F83E50}"/>
              </a:ext>
            </a:extLst>
          </p:cNvPr>
          <p:cNvSpPr/>
          <p:nvPr/>
        </p:nvSpPr>
        <p:spPr>
          <a:xfrm rot="2344462">
            <a:off x="11374928" y="2482542"/>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1" name="Rectangle 10">
            <a:extLst>
              <a:ext uri="{FF2B5EF4-FFF2-40B4-BE49-F238E27FC236}">
                <a16:creationId xmlns:a16="http://schemas.microsoft.com/office/drawing/2014/main" id="{99C01839-2CF6-6708-5200-264DC2C3A281}"/>
              </a:ext>
            </a:extLst>
          </p:cNvPr>
          <p:cNvSpPr/>
          <p:nvPr/>
        </p:nvSpPr>
        <p:spPr>
          <a:xfrm rot="18956436">
            <a:off x="37692" y="3661983"/>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3" name="Rectangle 12">
            <a:extLst>
              <a:ext uri="{FF2B5EF4-FFF2-40B4-BE49-F238E27FC236}">
                <a16:creationId xmlns:a16="http://schemas.microsoft.com/office/drawing/2014/main" id="{A8D3DC13-0705-076E-3B34-8C31D647FCE5}"/>
              </a:ext>
            </a:extLst>
          </p:cNvPr>
          <p:cNvSpPr/>
          <p:nvPr/>
        </p:nvSpPr>
        <p:spPr>
          <a:xfrm rot="18956436">
            <a:off x="11374927" y="-2096086"/>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4" name="Rectangle 13">
            <a:extLst>
              <a:ext uri="{FF2B5EF4-FFF2-40B4-BE49-F238E27FC236}">
                <a16:creationId xmlns:a16="http://schemas.microsoft.com/office/drawing/2014/main" id="{4937BF3E-B6E0-5436-8672-CBDC052D3522}"/>
              </a:ext>
            </a:extLst>
          </p:cNvPr>
          <p:cNvSpPr/>
          <p:nvPr/>
        </p:nvSpPr>
        <p:spPr>
          <a:xfrm rot="2335667">
            <a:off x="-1187103" y="-1775859"/>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3" name="TextBox 2">
            <a:extLst>
              <a:ext uri="{FF2B5EF4-FFF2-40B4-BE49-F238E27FC236}">
                <a16:creationId xmlns:a16="http://schemas.microsoft.com/office/drawing/2014/main" id="{D04E5AEE-46F7-7FAB-C54A-B166773DB260}"/>
              </a:ext>
            </a:extLst>
          </p:cNvPr>
          <p:cNvSpPr txBox="1"/>
          <p:nvPr/>
        </p:nvSpPr>
        <p:spPr>
          <a:xfrm>
            <a:off x="3358989" y="2645144"/>
            <a:ext cx="5471401" cy="1569660"/>
          </a:xfrm>
          <a:prstGeom prst="rect">
            <a:avLst/>
          </a:prstGeom>
          <a:noFill/>
        </p:spPr>
        <p:txBody>
          <a:bodyPr wrap="square" rtlCol="0">
            <a:spAutoFit/>
          </a:bodyPr>
          <a:lstStyle/>
          <a:p>
            <a:pPr algn="ctr"/>
            <a:r>
              <a:rPr lang="en-US" sz="9600" b="1" dirty="0">
                <a:solidFill>
                  <a:srgbClr val="FBC74F"/>
                </a:solidFill>
                <a:latin typeface="Mythology Of Egypt" panose="02000500000000000000" pitchFamily="2" charset="0"/>
              </a:rPr>
              <a:t>THANK YOU</a:t>
            </a:r>
          </a:p>
        </p:txBody>
      </p:sp>
      <p:pic>
        <p:nvPicPr>
          <p:cNvPr id="5" name="Picture 4" descr="A black and white logo&#10;&#10;Description automatically generated">
            <a:extLst>
              <a:ext uri="{FF2B5EF4-FFF2-40B4-BE49-F238E27FC236}">
                <a16:creationId xmlns:a16="http://schemas.microsoft.com/office/drawing/2014/main" id="{6AA4178B-EB46-50BD-586E-1404C4054526}"/>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foregroundMark x1="62266" y1="26784" x2="62266" y2="26784"/>
                        <a14:foregroundMark x1="33906" y1="32747" x2="33906" y2="32747"/>
                        <a14:foregroundMark x1="34609" y1="40567" x2="34609" y2="40567"/>
                        <a14:foregroundMark x1="35078" y1="54252" x2="35078" y2="54252"/>
                        <a14:foregroundMark x1="47344" y1="61681" x2="47813" y2="61681"/>
                        <a14:foregroundMark x1="67891" y1="58651" x2="67891" y2="58651"/>
                        <a14:backgroundMark x1="41484" y1="36559" x2="41484" y2="36559"/>
                        <a14:backgroundMark x1="45469" y1="29130" x2="45469" y2="29130"/>
                        <a14:backgroundMark x1="31875" y1="52981" x2="31875" y2="52981"/>
                        <a14:backgroundMark x1="31875" y1="58456" x2="31875" y2="58456"/>
                        <a14:backgroundMark x1="32266" y1="59140" x2="32266" y2="59140"/>
                        <a14:backgroundMark x1="29141" y1="58651" x2="29141" y2="58651"/>
                        <a14:backgroundMark x1="25000" y1="23949" x2="25000" y2="23949"/>
                      </a14:backgroundRemoval>
                    </a14:imgEffect>
                  </a14:imgLayer>
                </a14:imgProps>
              </a:ext>
              <a:ext uri="{28A0092B-C50C-407E-A947-70E740481C1C}">
                <a14:useLocalDpi xmlns:a14="http://schemas.microsoft.com/office/drawing/2010/main" val="0"/>
              </a:ext>
            </a:extLst>
          </a:blip>
          <a:stretch>
            <a:fillRect/>
          </a:stretch>
        </p:blipFill>
        <p:spPr>
          <a:xfrm>
            <a:off x="205683" y="228358"/>
            <a:ext cx="1339167" cy="1070287"/>
          </a:xfrm>
          <a:prstGeom prst="rect">
            <a:avLst/>
          </a:prstGeom>
        </p:spPr>
      </p:pic>
      <p:sp>
        <p:nvSpPr>
          <p:cNvPr id="16" name="Oval 15">
            <a:extLst>
              <a:ext uri="{FF2B5EF4-FFF2-40B4-BE49-F238E27FC236}">
                <a16:creationId xmlns:a16="http://schemas.microsoft.com/office/drawing/2014/main" id="{92045701-6A04-DE1D-67F2-D8B9925E4BCB}"/>
              </a:ext>
            </a:extLst>
          </p:cNvPr>
          <p:cNvSpPr/>
          <p:nvPr/>
        </p:nvSpPr>
        <p:spPr>
          <a:xfrm>
            <a:off x="4760955" y="6179696"/>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18" name="Oval 17">
            <a:extLst>
              <a:ext uri="{FF2B5EF4-FFF2-40B4-BE49-F238E27FC236}">
                <a16:creationId xmlns:a16="http://schemas.microsoft.com/office/drawing/2014/main" id="{5F664267-3D5F-A936-FD2E-A63267E66E8E}"/>
              </a:ext>
            </a:extLst>
          </p:cNvPr>
          <p:cNvSpPr/>
          <p:nvPr/>
        </p:nvSpPr>
        <p:spPr>
          <a:xfrm>
            <a:off x="7200282" y="6167017"/>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9" name="Oval 18">
            <a:extLst>
              <a:ext uri="{FF2B5EF4-FFF2-40B4-BE49-F238E27FC236}">
                <a16:creationId xmlns:a16="http://schemas.microsoft.com/office/drawing/2014/main" id="{3A2A1EAB-46A8-9268-DE98-CA50F2D7038A}"/>
              </a:ext>
            </a:extLst>
          </p:cNvPr>
          <p:cNvSpPr/>
          <p:nvPr/>
        </p:nvSpPr>
        <p:spPr>
          <a:xfrm>
            <a:off x="1664654" y="6172323"/>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15" name="Picture 14" descr="A black background with a black square&#10;&#10;AI-generated content may be incorrect.">
            <a:extLst>
              <a:ext uri="{FF2B5EF4-FFF2-40B4-BE49-F238E27FC236}">
                <a16:creationId xmlns:a16="http://schemas.microsoft.com/office/drawing/2014/main" id="{AD4BFFD8-47FE-4F80-2783-D88C05141751}"/>
              </a:ext>
            </a:extLst>
          </p:cNvPr>
          <p:cNvPicPr>
            <a:picLocks noChangeAspect="1"/>
          </p:cNvPicPr>
          <p:nvPr/>
        </p:nvPicPr>
        <p:blipFill>
          <a:blip r:embed="rId4">
            <a:duotone>
              <a:prstClr val="black"/>
              <a:schemeClr val="tx1">
                <a:tint val="45000"/>
                <a:satMod val="400000"/>
              </a:schemeClr>
            </a:duotone>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680394" y="6181763"/>
            <a:ext cx="490930" cy="490926"/>
          </a:xfrm>
          <a:prstGeom prst="rect">
            <a:avLst/>
          </a:prstGeom>
        </p:spPr>
      </p:pic>
      <p:pic>
        <p:nvPicPr>
          <p:cNvPr id="7" name="Picture 6" descr="A black background with a black square&#10;&#10;AI-generated content may be incorrect.">
            <a:extLst>
              <a:ext uri="{FF2B5EF4-FFF2-40B4-BE49-F238E27FC236}">
                <a16:creationId xmlns:a16="http://schemas.microsoft.com/office/drawing/2014/main" id="{16EC2DB2-1BE0-100A-AA73-2226D858EE02}"/>
              </a:ext>
            </a:extLst>
          </p:cNvPr>
          <p:cNvPicPr>
            <a:picLocks noChangeAspect="1"/>
          </p:cNvPicPr>
          <p:nvPr/>
        </p:nvPicPr>
        <p:blipFill>
          <a:blip r:embed="rId6">
            <a:duotone>
              <a:prstClr val="black"/>
              <a:srgbClr val="FFFFFF">
                <a:tint val="45000"/>
                <a:satMod val="400000"/>
              </a:srgbClr>
            </a:duotone>
            <a:extLst>
              <a:ext uri="{BEBA8EAE-BF5A-486C-A8C5-ECC9F3942E4B}">
                <a14:imgProps xmlns:a14="http://schemas.microsoft.com/office/drawing/2010/main">
                  <a14:imgLayer r:embed="rId7">
                    <a14:imgEffect>
                      <a14:sharpenSoften amount="-100000"/>
                    </a14:imgEffect>
                    <a14:imgEffect>
                      <a14:colorTemperature colorTemp="4700"/>
                    </a14:imgEffect>
                    <a14:imgEffect>
                      <a14:saturation sat="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760955" y="6181763"/>
            <a:ext cx="511682" cy="511682"/>
          </a:xfrm>
          <a:prstGeom prst="rect">
            <a:avLst/>
          </a:prstGeom>
        </p:spPr>
      </p:pic>
      <p:pic>
        <p:nvPicPr>
          <p:cNvPr id="9" name="Picture 8" descr="A black background with a black square&#10;&#10;AI-generated content may be incorrect.">
            <a:extLst>
              <a:ext uri="{FF2B5EF4-FFF2-40B4-BE49-F238E27FC236}">
                <a16:creationId xmlns:a16="http://schemas.microsoft.com/office/drawing/2014/main" id="{E21D5498-FA5B-FC08-1027-D47AA37E233C}"/>
              </a:ext>
            </a:extLst>
          </p:cNvPr>
          <p:cNvPicPr>
            <a:picLocks noChangeAspect="1"/>
          </p:cNvPicPr>
          <p:nvPr/>
        </p:nvPicPr>
        <p:blipFill>
          <a:blip r:embed="rId8">
            <a:duotone>
              <a:prstClr val="black"/>
              <a:srgbClr val="FFFFFF">
                <a:tint val="45000"/>
                <a:satMod val="400000"/>
              </a:srgbClr>
            </a:duotone>
            <a:extLst>
              <a:ext uri="{BEBA8EAE-BF5A-486C-A8C5-ECC9F3942E4B}">
                <a14:imgProps xmlns:a14="http://schemas.microsoft.com/office/drawing/2010/main">
                  <a14:imgLayer r:embed="rId9">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05294" y="6167017"/>
            <a:ext cx="506670" cy="505672"/>
          </a:xfrm>
          <a:prstGeom prst="rect">
            <a:avLst/>
          </a:prstGeom>
        </p:spPr>
      </p:pic>
      <p:sp>
        <p:nvSpPr>
          <p:cNvPr id="20" name="TextBox 19">
            <a:extLst>
              <a:ext uri="{FF2B5EF4-FFF2-40B4-BE49-F238E27FC236}">
                <a16:creationId xmlns:a16="http://schemas.microsoft.com/office/drawing/2014/main" id="{EECD4046-DF23-7097-2E02-1AF4DE4A2018}"/>
              </a:ext>
            </a:extLst>
          </p:cNvPr>
          <p:cNvSpPr txBox="1"/>
          <p:nvPr/>
        </p:nvSpPr>
        <p:spPr>
          <a:xfrm>
            <a:off x="2070952" y="6242560"/>
            <a:ext cx="2576075"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www.horizon.com</a:t>
            </a:r>
          </a:p>
        </p:txBody>
      </p:sp>
      <p:sp>
        <p:nvSpPr>
          <p:cNvPr id="21" name="TextBox 20">
            <a:extLst>
              <a:ext uri="{FF2B5EF4-FFF2-40B4-BE49-F238E27FC236}">
                <a16:creationId xmlns:a16="http://schemas.microsoft.com/office/drawing/2014/main" id="{379BE3F8-306C-2499-8FBE-A5059EE51C71}"/>
              </a:ext>
            </a:extLst>
          </p:cNvPr>
          <p:cNvSpPr txBox="1"/>
          <p:nvPr/>
        </p:nvSpPr>
        <p:spPr>
          <a:xfrm>
            <a:off x="5024635" y="6249933"/>
            <a:ext cx="2360040"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01000000000</a:t>
            </a:r>
          </a:p>
        </p:txBody>
      </p:sp>
      <p:sp>
        <p:nvSpPr>
          <p:cNvPr id="25" name="TextBox 24">
            <a:extLst>
              <a:ext uri="{FF2B5EF4-FFF2-40B4-BE49-F238E27FC236}">
                <a16:creationId xmlns:a16="http://schemas.microsoft.com/office/drawing/2014/main" id="{45E9158C-0CDE-EC1B-AB68-A6B0C13DC4A5}"/>
              </a:ext>
            </a:extLst>
          </p:cNvPr>
          <p:cNvSpPr txBox="1"/>
          <p:nvPr/>
        </p:nvSpPr>
        <p:spPr>
          <a:xfrm>
            <a:off x="7704187" y="6235187"/>
            <a:ext cx="2982623"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HORIZON@GMAIL.COM</a:t>
            </a:r>
          </a:p>
        </p:txBody>
      </p:sp>
    </p:spTree>
    <p:extLst>
      <p:ext uri="{BB962C8B-B14F-4D97-AF65-F5344CB8AC3E}">
        <p14:creationId xmlns:p14="http://schemas.microsoft.com/office/powerpoint/2010/main" val="8334976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597">
        <p159:morph option="byObject"/>
      </p:transition>
    </mc:Choice>
    <mc:Fallback xmlns="">
      <p:transition spd="slow" advTm="1597">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25AE2484-2914-6C0A-E2E4-74E70E82499A}"/>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E4DBD742-039B-1868-988D-A24A14167836}"/>
              </a:ext>
            </a:extLst>
          </p:cNvPr>
          <p:cNvSpPr/>
          <p:nvPr/>
        </p:nvSpPr>
        <p:spPr>
          <a:xfrm rot="2344462">
            <a:off x="11374928" y="2482542"/>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1" name="Rectangle 10">
            <a:extLst>
              <a:ext uri="{FF2B5EF4-FFF2-40B4-BE49-F238E27FC236}">
                <a16:creationId xmlns:a16="http://schemas.microsoft.com/office/drawing/2014/main" id="{97DB7DD5-3189-8F0E-7D3E-E67C8127EDD6}"/>
              </a:ext>
            </a:extLst>
          </p:cNvPr>
          <p:cNvSpPr/>
          <p:nvPr/>
        </p:nvSpPr>
        <p:spPr>
          <a:xfrm rot="18956436">
            <a:off x="37692" y="3661983"/>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3" name="Rectangle 12">
            <a:extLst>
              <a:ext uri="{FF2B5EF4-FFF2-40B4-BE49-F238E27FC236}">
                <a16:creationId xmlns:a16="http://schemas.microsoft.com/office/drawing/2014/main" id="{B50F8237-F933-3485-4781-439E34255D31}"/>
              </a:ext>
            </a:extLst>
          </p:cNvPr>
          <p:cNvSpPr/>
          <p:nvPr/>
        </p:nvSpPr>
        <p:spPr>
          <a:xfrm rot="18956436">
            <a:off x="11374927" y="-2096086"/>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4" name="Rectangle 13">
            <a:extLst>
              <a:ext uri="{FF2B5EF4-FFF2-40B4-BE49-F238E27FC236}">
                <a16:creationId xmlns:a16="http://schemas.microsoft.com/office/drawing/2014/main" id="{F9F30A90-1584-0468-DE93-EEB8D4984557}"/>
              </a:ext>
            </a:extLst>
          </p:cNvPr>
          <p:cNvSpPr/>
          <p:nvPr/>
        </p:nvSpPr>
        <p:spPr>
          <a:xfrm rot="2335667">
            <a:off x="-1187103" y="-1775859"/>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6" name="TextBox 15">
            <a:extLst>
              <a:ext uri="{FF2B5EF4-FFF2-40B4-BE49-F238E27FC236}">
                <a16:creationId xmlns:a16="http://schemas.microsoft.com/office/drawing/2014/main" id="{13FCA3D7-6A33-84F8-6788-A6E4A0B884DC}"/>
              </a:ext>
            </a:extLst>
          </p:cNvPr>
          <p:cNvSpPr txBox="1"/>
          <p:nvPr/>
        </p:nvSpPr>
        <p:spPr>
          <a:xfrm>
            <a:off x="3301448" y="391908"/>
            <a:ext cx="5589104" cy="1107996"/>
          </a:xfrm>
          <a:prstGeom prst="rect">
            <a:avLst/>
          </a:prstGeom>
          <a:noFill/>
        </p:spPr>
        <p:txBody>
          <a:bodyPr wrap="square" rtlCol="0">
            <a:spAutoFit/>
          </a:bodyPr>
          <a:lstStyle/>
          <a:p>
            <a:pPr algn="ctr"/>
            <a:r>
              <a:rPr lang="en-US" sz="6600" dirty="0">
                <a:solidFill>
                  <a:srgbClr val="FBC74F"/>
                </a:solidFill>
                <a:latin typeface="Mythology Of Egypt" panose="02000500000000000000" pitchFamily="2" charset="0"/>
              </a:rPr>
              <a:t>BRAND IDENTITY</a:t>
            </a:r>
          </a:p>
        </p:txBody>
      </p:sp>
      <p:sp>
        <p:nvSpPr>
          <p:cNvPr id="17" name="TextBox 16">
            <a:extLst>
              <a:ext uri="{FF2B5EF4-FFF2-40B4-BE49-F238E27FC236}">
                <a16:creationId xmlns:a16="http://schemas.microsoft.com/office/drawing/2014/main" id="{DD6E59EB-635C-F1A3-DD00-89FE6CE9D0BE}"/>
              </a:ext>
            </a:extLst>
          </p:cNvPr>
          <p:cNvSpPr txBox="1"/>
          <p:nvPr/>
        </p:nvSpPr>
        <p:spPr>
          <a:xfrm>
            <a:off x="1027564" y="1716348"/>
            <a:ext cx="9619586" cy="1477328"/>
          </a:xfrm>
          <a:prstGeom prst="rect">
            <a:avLst/>
          </a:prstGeom>
          <a:noFill/>
        </p:spPr>
        <p:txBody>
          <a:bodyPr wrap="square" rtlCol="0">
            <a:spAutoFit/>
          </a:bodyPr>
          <a:lstStyle/>
          <a:p>
            <a:pPr algn="r"/>
            <a:r>
              <a:rPr lang="ar-EG" b="1" dirty="0">
                <a:latin typeface="Frutiger LT Arabic 45 Light" panose="01000000000000000000" pitchFamily="2" charset="-78"/>
                <a:cs typeface="Frutiger LT Arabic 45 Light" panose="01000000000000000000" pitchFamily="2" charset="-78"/>
              </a:rPr>
              <a:t>تم اختيار هذه الهوية لتجسيد روح الحضارة المصرية القديمة بشكل بصري جذّاب ولافت، يعكس التخصص الأساسي للشركة في السياحة التاريخية والثقافية. استخدام الرموز الفرعونية مثل “عين حورس” والخطوط الهيروغليفية يُعطي انطباعًا قويًا بالتراث والهوية المصرية، مما يجعل العلامة التجارية مميزة ويسهل تمييزها وسط المنافسين. كما أن الألوان الداكنة مع التفاصيل الذهبية تضيف لمسة من الفخامة والهيبة، مما يعزز من مكانة الشركة كجهة موثوقة وفاخرة</a:t>
            </a:r>
            <a:endParaRPr lang="en-US" b="1" dirty="0">
              <a:latin typeface="Frutiger LT Arabic 45 Light" panose="01000000000000000000" pitchFamily="2" charset="-78"/>
              <a:cs typeface="Frutiger LT Arabic 45 Light" panose="01000000000000000000" pitchFamily="2" charset="-78"/>
            </a:endParaRPr>
          </a:p>
        </p:txBody>
      </p:sp>
      <p:sp>
        <p:nvSpPr>
          <p:cNvPr id="18" name="TextBox 17">
            <a:extLst>
              <a:ext uri="{FF2B5EF4-FFF2-40B4-BE49-F238E27FC236}">
                <a16:creationId xmlns:a16="http://schemas.microsoft.com/office/drawing/2014/main" id="{08F0D0A4-DDF2-AECC-9E08-0962DD26BDFC}"/>
              </a:ext>
            </a:extLst>
          </p:cNvPr>
          <p:cNvSpPr txBox="1"/>
          <p:nvPr/>
        </p:nvSpPr>
        <p:spPr>
          <a:xfrm>
            <a:off x="1544850" y="3964118"/>
            <a:ext cx="9102300" cy="1754326"/>
          </a:xfrm>
          <a:prstGeom prst="rect">
            <a:avLst/>
          </a:prstGeom>
          <a:noFill/>
        </p:spPr>
        <p:txBody>
          <a:bodyPr wrap="square" rtlCol="0">
            <a:spAutoFit/>
          </a:bodyPr>
          <a:lstStyle/>
          <a:p>
            <a:pPr algn="r"/>
            <a:r>
              <a:rPr lang="ar-EG" b="1" dirty="0">
                <a:latin typeface="Frutiger LT Arabic 45 Light" panose="01000000000000000000" pitchFamily="2" charset="-78"/>
                <a:cs typeface="Frutiger LT Arabic 45 Light" panose="01000000000000000000" pitchFamily="2" charset="-78"/>
              </a:rPr>
              <a:t>• الانتماء والتاريخ: الهوية تعكس ارتباطًا عميقًا بجذور مصر القديمة، وتُشعل في الزائر شعورًا بالفضول والانبهار بالحضارات.</a:t>
            </a:r>
          </a:p>
          <a:p>
            <a:pPr algn="r"/>
            <a:r>
              <a:rPr lang="ar-EG" b="1" dirty="0">
                <a:latin typeface="Frutiger LT Arabic 45 Light" panose="01000000000000000000" pitchFamily="2" charset="-78"/>
                <a:cs typeface="Frutiger LT Arabic 45 Light" panose="01000000000000000000" pitchFamily="2" charset="-78"/>
              </a:rPr>
              <a:t> • الثقة والاحترافية: الألوان الداكنة والتصميم المتقن يوحيان بالأمان والرقي.</a:t>
            </a:r>
          </a:p>
          <a:p>
            <a:pPr algn="r"/>
            <a:r>
              <a:rPr lang="ar-EG" b="1" dirty="0">
                <a:latin typeface="Frutiger LT Arabic 45 Light" panose="01000000000000000000" pitchFamily="2" charset="-78"/>
                <a:cs typeface="Frutiger LT Arabic 45 Light" panose="01000000000000000000" pitchFamily="2" charset="-78"/>
              </a:rPr>
              <a:t> • الفخر والتميز: استخدام رموز فرعونية شهيرة يعطي شعورًا بالتميز والاعتزاز بالهوية الثقافية.</a:t>
            </a:r>
          </a:p>
          <a:p>
            <a:pPr algn="r"/>
            <a:r>
              <a:rPr lang="ar-EG" b="1" dirty="0">
                <a:latin typeface="Frutiger LT Arabic 45 Light" panose="01000000000000000000" pitchFamily="2" charset="-78"/>
                <a:cs typeface="Frutiger LT Arabic 45 Light" panose="01000000000000000000" pitchFamily="2" charset="-78"/>
              </a:rPr>
              <a:t> • الإثارة والاستكشاف: الرموز والأسلوب البصري يفتحان بابًا لتجربة فريدة مليئة بالاكتشاف والمغامرة</a:t>
            </a:r>
            <a:r>
              <a:rPr lang="ar-EG" dirty="0">
                <a:latin typeface="Frutiger LT Arabic 45 Light" panose="01000000000000000000" pitchFamily="2" charset="-78"/>
                <a:cs typeface="Frutiger LT Arabic 45 Light" panose="01000000000000000000" pitchFamily="2" charset="-78"/>
              </a:rPr>
              <a:t>.</a:t>
            </a:r>
            <a:endParaRPr lang="en-US" dirty="0">
              <a:latin typeface="Frutiger LT Arabic 45 Light" panose="01000000000000000000" pitchFamily="2" charset="-78"/>
              <a:cs typeface="Frutiger LT Arabic 45 Light" panose="01000000000000000000" pitchFamily="2" charset="-78"/>
            </a:endParaRPr>
          </a:p>
        </p:txBody>
      </p:sp>
      <p:sp>
        <p:nvSpPr>
          <p:cNvPr id="20" name="TextBox 19">
            <a:extLst>
              <a:ext uri="{FF2B5EF4-FFF2-40B4-BE49-F238E27FC236}">
                <a16:creationId xmlns:a16="http://schemas.microsoft.com/office/drawing/2014/main" id="{F78D7D14-2EDB-0DE3-2DCC-5B63A7EA3F41}"/>
              </a:ext>
            </a:extLst>
          </p:cNvPr>
          <p:cNvSpPr txBox="1"/>
          <p:nvPr/>
        </p:nvSpPr>
        <p:spPr>
          <a:xfrm>
            <a:off x="6416126" y="3391619"/>
            <a:ext cx="5830957" cy="369332"/>
          </a:xfrm>
          <a:prstGeom prst="rect">
            <a:avLst/>
          </a:prstGeom>
          <a:noFill/>
        </p:spPr>
        <p:txBody>
          <a:bodyPr wrap="square" rtlCol="0">
            <a:spAutoFit/>
          </a:bodyPr>
          <a:lstStyle/>
          <a:p>
            <a:r>
              <a:rPr lang="ar-EG" b="1" dirty="0">
                <a:solidFill>
                  <a:srgbClr val="091640"/>
                </a:solidFill>
                <a:latin typeface="Frutiger LT Arabic 55 Roman" panose="01000000000000000000" pitchFamily="2" charset="-78"/>
                <a:cs typeface="Frutiger LT Arabic 55 Roman" panose="01000000000000000000" pitchFamily="2" charset="-78"/>
              </a:rPr>
              <a:t>ما القيم والمشاعر التي تعبر عنها الهوية؟</a:t>
            </a:r>
            <a:endParaRPr lang="en-US" b="1" dirty="0">
              <a:solidFill>
                <a:srgbClr val="091640"/>
              </a:solidFill>
              <a:latin typeface="Frutiger LT Arabic 55 Roman" panose="01000000000000000000" pitchFamily="2" charset="-78"/>
              <a:cs typeface="Frutiger LT Arabic 55 Roman" panose="01000000000000000000" pitchFamily="2" charset="-78"/>
            </a:endParaRPr>
          </a:p>
        </p:txBody>
      </p:sp>
      <p:pic>
        <p:nvPicPr>
          <p:cNvPr id="9" name="Picture 8" descr="A black and white logo&#10;&#10;Description automatically generated">
            <a:extLst>
              <a:ext uri="{FF2B5EF4-FFF2-40B4-BE49-F238E27FC236}">
                <a16:creationId xmlns:a16="http://schemas.microsoft.com/office/drawing/2014/main" id="{A43C3748-4AB3-C46D-E098-DCCF8F65D870}"/>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foregroundMark x1="62266" y1="26784" x2="62266" y2="26784"/>
                        <a14:foregroundMark x1="33906" y1="32747" x2="33906" y2="32747"/>
                        <a14:foregroundMark x1="34609" y1="40567" x2="34609" y2="40567"/>
                        <a14:foregroundMark x1="35078" y1="54252" x2="35078" y2="54252"/>
                        <a14:foregroundMark x1="47344" y1="61681" x2="47813" y2="61681"/>
                        <a14:foregroundMark x1="67891" y1="58651" x2="67891" y2="58651"/>
                        <a14:backgroundMark x1="41484" y1="36559" x2="41484" y2="36559"/>
                        <a14:backgroundMark x1="45469" y1="29130" x2="45469" y2="29130"/>
                        <a14:backgroundMark x1="31875" y1="52981" x2="31875" y2="52981"/>
                        <a14:backgroundMark x1="31875" y1="58456" x2="31875" y2="58456"/>
                        <a14:backgroundMark x1="32266" y1="59140" x2="32266" y2="59140"/>
                        <a14:backgroundMark x1="29141" y1="58651" x2="29141" y2="58651"/>
                        <a14:backgroundMark x1="25000" y1="23949" x2="25000" y2="23949"/>
                      </a14:backgroundRemoval>
                    </a14:imgEffect>
                  </a14:imgLayer>
                </a14:imgProps>
              </a:ext>
              <a:ext uri="{28A0092B-C50C-407E-A947-70E740481C1C}">
                <a14:useLocalDpi xmlns:a14="http://schemas.microsoft.com/office/drawing/2010/main" val="0"/>
              </a:ext>
            </a:extLst>
          </a:blip>
          <a:stretch>
            <a:fillRect/>
          </a:stretch>
        </p:blipFill>
        <p:spPr>
          <a:xfrm>
            <a:off x="205683" y="228358"/>
            <a:ext cx="1339167" cy="1070287"/>
          </a:xfrm>
          <a:prstGeom prst="rect">
            <a:avLst/>
          </a:prstGeom>
        </p:spPr>
      </p:pic>
      <p:sp>
        <p:nvSpPr>
          <p:cNvPr id="2" name="Oval 1">
            <a:extLst>
              <a:ext uri="{FF2B5EF4-FFF2-40B4-BE49-F238E27FC236}">
                <a16:creationId xmlns:a16="http://schemas.microsoft.com/office/drawing/2014/main" id="{217075EA-9AB1-2F55-42F8-9BF7E0CDFDD3}"/>
              </a:ext>
            </a:extLst>
          </p:cNvPr>
          <p:cNvSpPr/>
          <p:nvPr/>
        </p:nvSpPr>
        <p:spPr>
          <a:xfrm>
            <a:off x="4760955" y="6179696"/>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3" name="Oval 2">
            <a:extLst>
              <a:ext uri="{FF2B5EF4-FFF2-40B4-BE49-F238E27FC236}">
                <a16:creationId xmlns:a16="http://schemas.microsoft.com/office/drawing/2014/main" id="{E603BF22-B642-07E7-A044-E791158F2474}"/>
              </a:ext>
            </a:extLst>
          </p:cNvPr>
          <p:cNvSpPr/>
          <p:nvPr/>
        </p:nvSpPr>
        <p:spPr>
          <a:xfrm>
            <a:off x="7200282" y="6167017"/>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4" name="Oval 3">
            <a:extLst>
              <a:ext uri="{FF2B5EF4-FFF2-40B4-BE49-F238E27FC236}">
                <a16:creationId xmlns:a16="http://schemas.microsoft.com/office/drawing/2014/main" id="{212024D4-9EC4-4F45-1EC3-8FDCA14EFE0C}"/>
              </a:ext>
            </a:extLst>
          </p:cNvPr>
          <p:cNvSpPr/>
          <p:nvPr/>
        </p:nvSpPr>
        <p:spPr>
          <a:xfrm>
            <a:off x="1664654" y="6172323"/>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5" name="Picture 4" descr="A black background with a black square&#10;&#10;AI-generated content may be incorrect.">
            <a:extLst>
              <a:ext uri="{FF2B5EF4-FFF2-40B4-BE49-F238E27FC236}">
                <a16:creationId xmlns:a16="http://schemas.microsoft.com/office/drawing/2014/main" id="{CF5BA15C-0368-7B73-11AC-585D654E1B8B}"/>
              </a:ext>
            </a:extLst>
          </p:cNvPr>
          <p:cNvPicPr>
            <a:picLocks noChangeAspect="1"/>
          </p:cNvPicPr>
          <p:nvPr/>
        </p:nvPicPr>
        <p:blipFill>
          <a:blip r:embed="rId4">
            <a:duotone>
              <a:prstClr val="black"/>
              <a:schemeClr val="tx1">
                <a:tint val="45000"/>
                <a:satMod val="400000"/>
              </a:schemeClr>
            </a:duotone>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680394" y="6181763"/>
            <a:ext cx="490930" cy="490926"/>
          </a:xfrm>
          <a:prstGeom prst="rect">
            <a:avLst/>
          </a:prstGeom>
        </p:spPr>
      </p:pic>
      <p:pic>
        <p:nvPicPr>
          <p:cNvPr id="6" name="Picture 5" descr="A black background with a black square&#10;&#10;AI-generated content may be incorrect.">
            <a:extLst>
              <a:ext uri="{FF2B5EF4-FFF2-40B4-BE49-F238E27FC236}">
                <a16:creationId xmlns:a16="http://schemas.microsoft.com/office/drawing/2014/main" id="{75A31EBD-AAAC-AB53-DCE3-3980F77C9FCE}"/>
              </a:ext>
            </a:extLst>
          </p:cNvPr>
          <p:cNvPicPr>
            <a:picLocks noChangeAspect="1"/>
          </p:cNvPicPr>
          <p:nvPr/>
        </p:nvPicPr>
        <p:blipFill>
          <a:blip r:embed="rId6">
            <a:duotone>
              <a:prstClr val="black"/>
              <a:srgbClr val="FFFFFF">
                <a:tint val="45000"/>
                <a:satMod val="400000"/>
              </a:srgbClr>
            </a:duotone>
            <a:extLst>
              <a:ext uri="{BEBA8EAE-BF5A-486C-A8C5-ECC9F3942E4B}">
                <a14:imgProps xmlns:a14="http://schemas.microsoft.com/office/drawing/2010/main">
                  <a14:imgLayer r:embed="rId7">
                    <a14:imgEffect>
                      <a14:sharpenSoften amount="-100000"/>
                    </a14:imgEffect>
                    <a14:imgEffect>
                      <a14:colorTemperature colorTemp="4700"/>
                    </a14:imgEffect>
                    <a14:imgEffect>
                      <a14:saturation sat="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760955" y="6181763"/>
            <a:ext cx="511682" cy="511682"/>
          </a:xfrm>
          <a:prstGeom prst="rect">
            <a:avLst/>
          </a:prstGeom>
        </p:spPr>
      </p:pic>
      <p:pic>
        <p:nvPicPr>
          <p:cNvPr id="8" name="Picture 7" descr="A black background with a black square&#10;&#10;AI-generated content may be incorrect.">
            <a:extLst>
              <a:ext uri="{FF2B5EF4-FFF2-40B4-BE49-F238E27FC236}">
                <a16:creationId xmlns:a16="http://schemas.microsoft.com/office/drawing/2014/main" id="{B826C415-AB60-C424-1933-AEF3E92173DE}"/>
              </a:ext>
            </a:extLst>
          </p:cNvPr>
          <p:cNvPicPr>
            <a:picLocks noChangeAspect="1"/>
          </p:cNvPicPr>
          <p:nvPr/>
        </p:nvPicPr>
        <p:blipFill>
          <a:blip r:embed="rId8">
            <a:duotone>
              <a:prstClr val="black"/>
              <a:srgbClr val="FFFFFF">
                <a:tint val="45000"/>
                <a:satMod val="400000"/>
              </a:srgbClr>
            </a:duotone>
            <a:extLst>
              <a:ext uri="{BEBA8EAE-BF5A-486C-A8C5-ECC9F3942E4B}">
                <a14:imgProps xmlns:a14="http://schemas.microsoft.com/office/drawing/2010/main">
                  <a14:imgLayer r:embed="rId9">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05294" y="6167017"/>
            <a:ext cx="506670" cy="505672"/>
          </a:xfrm>
          <a:prstGeom prst="rect">
            <a:avLst/>
          </a:prstGeom>
        </p:spPr>
      </p:pic>
      <p:sp>
        <p:nvSpPr>
          <p:cNvPr id="12" name="TextBox 11">
            <a:extLst>
              <a:ext uri="{FF2B5EF4-FFF2-40B4-BE49-F238E27FC236}">
                <a16:creationId xmlns:a16="http://schemas.microsoft.com/office/drawing/2014/main" id="{3DB7C41C-981C-F045-7CAE-AC700290B893}"/>
              </a:ext>
            </a:extLst>
          </p:cNvPr>
          <p:cNvSpPr txBox="1"/>
          <p:nvPr/>
        </p:nvSpPr>
        <p:spPr>
          <a:xfrm>
            <a:off x="2070952" y="6242560"/>
            <a:ext cx="2576075"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www.horizon.com</a:t>
            </a:r>
          </a:p>
        </p:txBody>
      </p:sp>
      <p:sp>
        <p:nvSpPr>
          <p:cNvPr id="19" name="TextBox 18">
            <a:extLst>
              <a:ext uri="{FF2B5EF4-FFF2-40B4-BE49-F238E27FC236}">
                <a16:creationId xmlns:a16="http://schemas.microsoft.com/office/drawing/2014/main" id="{F4930AAA-621B-BB81-1C7D-8596728BDC96}"/>
              </a:ext>
            </a:extLst>
          </p:cNvPr>
          <p:cNvSpPr txBox="1"/>
          <p:nvPr/>
        </p:nvSpPr>
        <p:spPr>
          <a:xfrm>
            <a:off x="5024635" y="6249933"/>
            <a:ext cx="2360040"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01000000000</a:t>
            </a:r>
          </a:p>
        </p:txBody>
      </p:sp>
      <p:sp>
        <p:nvSpPr>
          <p:cNvPr id="21" name="TextBox 20">
            <a:extLst>
              <a:ext uri="{FF2B5EF4-FFF2-40B4-BE49-F238E27FC236}">
                <a16:creationId xmlns:a16="http://schemas.microsoft.com/office/drawing/2014/main" id="{CC55E54C-9918-9F31-E2B1-0112263B43F7}"/>
              </a:ext>
            </a:extLst>
          </p:cNvPr>
          <p:cNvSpPr txBox="1"/>
          <p:nvPr/>
        </p:nvSpPr>
        <p:spPr>
          <a:xfrm>
            <a:off x="7704187" y="6235187"/>
            <a:ext cx="2982623"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HORIZON@GMAIL.COM</a:t>
            </a:r>
          </a:p>
        </p:txBody>
      </p:sp>
    </p:spTree>
    <p:extLst>
      <p:ext uri="{BB962C8B-B14F-4D97-AF65-F5344CB8AC3E}">
        <p14:creationId xmlns:p14="http://schemas.microsoft.com/office/powerpoint/2010/main" val="1594109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5052">
        <p159:morph option="byObject"/>
      </p:transition>
    </mc:Choice>
    <mc:Fallback xmlns="">
      <p:transition spd="slow" advTm="5052">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79510F7-633B-11E1-CC12-4E0AB5F83E50}"/>
              </a:ext>
            </a:extLst>
          </p:cNvPr>
          <p:cNvSpPr/>
          <p:nvPr/>
        </p:nvSpPr>
        <p:spPr>
          <a:xfrm rot="2344462">
            <a:off x="11374928" y="2482542"/>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1" name="Rectangle 10">
            <a:extLst>
              <a:ext uri="{FF2B5EF4-FFF2-40B4-BE49-F238E27FC236}">
                <a16:creationId xmlns:a16="http://schemas.microsoft.com/office/drawing/2014/main" id="{99C01839-2CF6-6708-5200-264DC2C3A281}"/>
              </a:ext>
            </a:extLst>
          </p:cNvPr>
          <p:cNvSpPr/>
          <p:nvPr/>
        </p:nvSpPr>
        <p:spPr>
          <a:xfrm rot="18956436">
            <a:off x="37692" y="3661983"/>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3" name="Rectangle 12">
            <a:extLst>
              <a:ext uri="{FF2B5EF4-FFF2-40B4-BE49-F238E27FC236}">
                <a16:creationId xmlns:a16="http://schemas.microsoft.com/office/drawing/2014/main" id="{A8D3DC13-0705-076E-3B34-8C31D647FCE5}"/>
              </a:ext>
            </a:extLst>
          </p:cNvPr>
          <p:cNvSpPr/>
          <p:nvPr/>
        </p:nvSpPr>
        <p:spPr>
          <a:xfrm rot="18956436">
            <a:off x="11374927" y="-2096086"/>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4" name="Rectangle 13">
            <a:extLst>
              <a:ext uri="{FF2B5EF4-FFF2-40B4-BE49-F238E27FC236}">
                <a16:creationId xmlns:a16="http://schemas.microsoft.com/office/drawing/2014/main" id="{4937BF3E-B6E0-5436-8672-CBDC052D3522}"/>
              </a:ext>
            </a:extLst>
          </p:cNvPr>
          <p:cNvSpPr/>
          <p:nvPr/>
        </p:nvSpPr>
        <p:spPr>
          <a:xfrm rot="2335667">
            <a:off x="-1187103" y="-1775859"/>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20" name="TextBox 19">
            <a:extLst>
              <a:ext uri="{FF2B5EF4-FFF2-40B4-BE49-F238E27FC236}">
                <a16:creationId xmlns:a16="http://schemas.microsoft.com/office/drawing/2014/main" id="{7AB0E2B0-84CE-1A0B-343A-898C1CCBEFD5}"/>
              </a:ext>
            </a:extLst>
          </p:cNvPr>
          <p:cNvSpPr txBox="1"/>
          <p:nvPr/>
        </p:nvSpPr>
        <p:spPr>
          <a:xfrm>
            <a:off x="3182917" y="375315"/>
            <a:ext cx="5830957" cy="923330"/>
          </a:xfrm>
          <a:prstGeom prst="rect">
            <a:avLst/>
          </a:prstGeom>
          <a:noFill/>
        </p:spPr>
        <p:txBody>
          <a:bodyPr wrap="square" rtlCol="0">
            <a:spAutoFit/>
          </a:bodyPr>
          <a:lstStyle/>
          <a:p>
            <a:pPr algn="ctr"/>
            <a:r>
              <a:rPr lang="en-US" sz="5400" b="1" dirty="0">
                <a:solidFill>
                  <a:srgbClr val="FBC74F"/>
                </a:solidFill>
                <a:latin typeface="Mythology Of Egypt" panose="02000500000000000000" pitchFamily="2" charset="0"/>
              </a:rPr>
              <a:t>HORIZON OF EGYPT</a:t>
            </a:r>
          </a:p>
        </p:txBody>
      </p:sp>
      <p:sp>
        <p:nvSpPr>
          <p:cNvPr id="3" name="TextBox 2">
            <a:extLst>
              <a:ext uri="{FF2B5EF4-FFF2-40B4-BE49-F238E27FC236}">
                <a16:creationId xmlns:a16="http://schemas.microsoft.com/office/drawing/2014/main" id="{ADFA4F0C-5A85-F5BB-D81E-BCF811454A1F}"/>
              </a:ext>
            </a:extLst>
          </p:cNvPr>
          <p:cNvSpPr txBox="1"/>
          <p:nvPr/>
        </p:nvSpPr>
        <p:spPr>
          <a:xfrm>
            <a:off x="1418443" y="1462331"/>
            <a:ext cx="9612139" cy="923330"/>
          </a:xfrm>
          <a:prstGeom prst="rect">
            <a:avLst/>
          </a:prstGeom>
          <a:noFill/>
        </p:spPr>
        <p:txBody>
          <a:bodyPr wrap="square" rtlCol="0">
            <a:spAutoFit/>
          </a:bodyPr>
          <a:lstStyle/>
          <a:p>
            <a:pPr algn="r"/>
            <a:r>
              <a:rPr lang="ar-EG" b="1" dirty="0">
                <a:latin typeface="Frutiger LT Arabic 45 Light" panose="01000000000000000000" pitchFamily="2" charset="-78"/>
                <a:cs typeface="Frutiger LT Arabic 45 Light" panose="01000000000000000000" pitchFamily="2" charset="-78"/>
              </a:rPr>
              <a:t>هي شركة سياحية مصرية ناشئة تهدف إلى تقديم تجارب سفر استثنائية تُمكّن الزوار من استكشاف عراقة الحضارة المصرية وجمال معالمها الأثرية. نسعى إلى إعادة تعريف السياحة الثقافية من خلال مزج التاريخ العميق مع خدمات عصرية، مما يتيح للمسافرين تجربة فريدة لا تُنسى</a:t>
            </a:r>
            <a:endParaRPr lang="en-US" b="1" dirty="0">
              <a:latin typeface="Frutiger LT Arabic 45 Light" panose="01000000000000000000" pitchFamily="2" charset="-78"/>
              <a:cs typeface="Frutiger LT Arabic 45 Light" panose="01000000000000000000" pitchFamily="2" charset="-78"/>
            </a:endParaRPr>
          </a:p>
        </p:txBody>
      </p:sp>
      <p:sp>
        <p:nvSpPr>
          <p:cNvPr id="8" name="TextBox 7">
            <a:extLst>
              <a:ext uri="{FF2B5EF4-FFF2-40B4-BE49-F238E27FC236}">
                <a16:creationId xmlns:a16="http://schemas.microsoft.com/office/drawing/2014/main" id="{56F1A1BE-A0DD-15CC-65B7-03AAC7048F1B}"/>
              </a:ext>
            </a:extLst>
          </p:cNvPr>
          <p:cNvSpPr txBox="1"/>
          <p:nvPr/>
        </p:nvSpPr>
        <p:spPr>
          <a:xfrm>
            <a:off x="2650376" y="2943231"/>
            <a:ext cx="8696568" cy="2031325"/>
          </a:xfrm>
          <a:prstGeom prst="rect">
            <a:avLst/>
          </a:prstGeom>
          <a:noFill/>
        </p:spPr>
        <p:txBody>
          <a:bodyPr wrap="square" rtlCol="0">
            <a:spAutoFit/>
          </a:bodyPr>
          <a:lstStyle/>
          <a:p>
            <a:pPr algn="r"/>
            <a:r>
              <a:rPr lang="ar-EG" b="1" dirty="0">
                <a:latin typeface="Frutiger LT Arabic 55 Roman" panose="01000000000000000000" pitchFamily="2" charset="-78"/>
                <a:cs typeface="Frutiger LT Arabic 55 Roman" panose="01000000000000000000" pitchFamily="2" charset="-78"/>
              </a:rPr>
              <a:t>الجمهور المستهدف :   </a:t>
            </a:r>
            <a:r>
              <a:rPr lang="ar-EG" b="1" dirty="0"/>
              <a:t> </a:t>
            </a:r>
          </a:p>
          <a:p>
            <a:pPr algn="r"/>
            <a:r>
              <a:rPr lang="ar-EG" b="1" dirty="0"/>
              <a:t> </a:t>
            </a:r>
          </a:p>
          <a:p>
            <a:pPr algn="r"/>
            <a:r>
              <a:rPr lang="ar-EG" b="1" dirty="0">
                <a:latin typeface="Frutiger LT Arabic 45 Light" panose="01000000000000000000" pitchFamily="2" charset="-78"/>
                <a:cs typeface="Frutiger LT Arabic 45 Light" panose="01000000000000000000" pitchFamily="2" charset="-78"/>
              </a:rPr>
              <a:t>السياح الأجانب المهتمين بالتاريخ والثقافة المصرية.</a:t>
            </a:r>
            <a:r>
              <a:rPr lang="en-US" b="1" dirty="0">
                <a:latin typeface="Frutiger LT Arabic 45 Light" panose="01000000000000000000" pitchFamily="2" charset="-78"/>
                <a:cs typeface="Frutiger LT Arabic 45 Light" panose="01000000000000000000" pitchFamily="2" charset="-78"/>
              </a:rPr>
              <a:t>   </a:t>
            </a:r>
            <a:r>
              <a:rPr lang="ar-EG" b="1" dirty="0">
                <a:latin typeface="Frutiger LT Arabic 45 Light" panose="01000000000000000000" pitchFamily="2" charset="-78"/>
                <a:cs typeface="Frutiger LT Arabic 45 Light" panose="01000000000000000000" pitchFamily="2" charset="-78"/>
              </a:rPr>
              <a:t>​</a:t>
            </a:r>
          </a:p>
          <a:p>
            <a:pPr algn="r"/>
            <a:endParaRPr lang="ar-EG" b="1" dirty="0">
              <a:latin typeface="Frutiger LT Arabic 45 Light" panose="01000000000000000000" pitchFamily="2" charset="-78"/>
              <a:cs typeface="Frutiger LT Arabic 45 Light" panose="01000000000000000000" pitchFamily="2" charset="-78"/>
            </a:endParaRPr>
          </a:p>
          <a:p>
            <a:pPr algn="r"/>
            <a:r>
              <a:rPr lang="ar-EG" b="1" dirty="0">
                <a:latin typeface="Frutiger LT Arabic 45 Light" panose="01000000000000000000" pitchFamily="2" charset="-78"/>
                <a:cs typeface="Frutiger LT Arabic 45 Light" panose="01000000000000000000" pitchFamily="2" charset="-78"/>
              </a:rPr>
              <a:t>المؤسسات التعليمية والباحثين في مجال الآثار.</a:t>
            </a:r>
            <a:r>
              <a:rPr lang="en-US" b="1" dirty="0">
                <a:latin typeface="Frutiger LT Arabic 45 Light" panose="01000000000000000000" pitchFamily="2" charset="-78"/>
                <a:cs typeface="Frutiger LT Arabic 45 Light" panose="01000000000000000000" pitchFamily="2" charset="-78"/>
              </a:rPr>
              <a:t>   </a:t>
            </a:r>
            <a:r>
              <a:rPr lang="ar-EG" b="1" dirty="0">
                <a:latin typeface="Frutiger LT Arabic 45 Light" panose="01000000000000000000" pitchFamily="2" charset="-78"/>
                <a:cs typeface="Frutiger LT Arabic 45 Light" panose="01000000000000000000" pitchFamily="2" charset="-78"/>
              </a:rPr>
              <a:t>​</a:t>
            </a:r>
          </a:p>
          <a:p>
            <a:pPr algn="r"/>
            <a:endParaRPr lang="ar-EG" b="1" dirty="0">
              <a:latin typeface="Frutiger LT Arabic 45 Light" panose="01000000000000000000" pitchFamily="2" charset="-78"/>
              <a:cs typeface="Frutiger LT Arabic 45 Light" panose="01000000000000000000" pitchFamily="2" charset="-78"/>
            </a:endParaRPr>
          </a:p>
          <a:p>
            <a:pPr algn="r"/>
            <a:r>
              <a:rPr lang="ar-EG" b="1" dirty="0">
                <a:latin typeface="Frutiger LT Arabic 45 Light" panose="01000000000000000000" pitchFamily="2" charset="-78"/>
                <a:cs typeface="Frutiger LT Arabic 45 Light" panose="01000000000000000000" pitchFamily="2" charset="-78"/>
              </a:rPr>
              <a:t>المجموعات السياحية الراغبة في تجارب مخصصة.</a:t>
            </a:r>
            <a:r>
              <a:rPr lang="en-US" b="1" dirty="0">
                <a:latin typeface="Frutiger LT Arabic 45 Light" panose="01000000000000000000" pitchFamily="2" charset="-78"/>
                <a:cs typeface="Frutiger LT Arabic 45 Light" panose="01000000000000000000" pitchFamily="2" charset="-78"/>
              </a:rPr>
              <a:t>   </a:t>
            </a:r>
            <a:r>
              <a:rPr lang="ar-EG" b="1" dirty="0">
                <a:latin typeface="Frutiger LT Arabic 45 Light" panose="01000000000000000000" pitchFamily="2" charset="-78"/>
                <a:cs typeface="Frutiger LT Arabic 45 Light" panose="01000000000000000000" pitchFamily="2" charset="-78"/>
              </a:rPr>
              <a:t>​</a:t>
            </a:r>
          </a:p>
        </p:txBody>
      </p:sp>
      <p:pic>
        <p:nvPicPr>
          <p:cNvPr id="2" name="Picture 1" descr="A black and white logo&#10;&#10;Description automatically generated">
            <a:extLst>
              <a:ext uri="{FF2B5EF4-FFF2-40B4-BE49-F238E27FC236}">
                <a16:creationId xmlns:a16="http://schemas.microsoft.com/office/drawing/2014/main" id="{A1C0A088-0552-0C83-1AC3-313C066598A9}"/>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foregroundMark x1="62266" y1="26784" x2="62266" y2="26784"/>
                        <a14:foregroundMark x1="33906" y1="32747" x2="33906" y2="32747"/>
                        <a14:foregroundMark x1="34609" y1="40567" x2="34609" y2="40567"/>
                        <a14:foregroundMark x1="35078" y1="54252" x2="35078" y2="54252"/>
                        <a14:foregroundMark x1="47344" y1="61681" x2="47813" y2="61681"/>
                        <a14:foregroundMark x1="67891" y1="58651" x2="67891" y2="58651"/>
                        <a14:backgroundMark x1="41484" y1="36559" x2="41484" y2="36559"/>
                        <a14:backgroundMark x1="45469" y1="29130" x2="45469" y2="29130"/>
                        <a14:backgroundMark x1="31875" y1="52981" x2="31875" y2="52981"/>
                        <a14:backgroundMark x1="31875" y1="58456" x2="31875" y2="58456"/>
                        <a14:backgroundMark x1="32266" y1="59140" x2="32266" y2="59140"/>
                        <a14:backgroundMark x1="29141" y1="58651" x2="29141" y2="58651"/>
                        <a14:backgroundMark x1="25000" y1="23949" x2="25000" y2="23949"/>
                      </a14:backgroundRemoval>
                    </a14:imgEffect>
                  </a14:imgLayer>
                </a14:imgProps>
              </a:ext>
              <a:ext uri="{28A0092B-C50C-407E-A947-70E740481C1C}">
                <a14:useLocalDpi xmlns:a14="http://schemas.microsoft.com/office/drawing/2010/main" val="0"/>
              </a:ext>
            </a:extLst>
          </a:blip>
          <a:stretch>
            <a:fillRect/>
          </a:stretch>
        </p:blipFill>
        <p:spPr>
          <a:xfrm>
            <a:off x="205683" y="228358"/>
            <a:ext cx="1339167" cy="1070287"/>
          </a:xfrm>
          <a:prstGeom prst="rect">
            <a:avLst/>
          </a:prstGeom>
        </p:spPr>
      </p:pic>
      <p:sp>
        <p:nvSpPr>
          <p:cNvPr id="5" name="Oval 4">
            <a:extLst>
              <a:ext uri="{FF2B5EF4-FFF2-40B4-BE49-F238E27FC236}">
                <a16:creationId xmlns:a16="http://schemas.microsoft.com/office/drawing/2014/main" id="{44453EB2-4085-0390-0028-382F6E9308E0}"/>
              </a:ext>
            </a:extLst>
          </p:cNvPr>
          <p:cNvSpPr/>
          <p:nvPr/>
        </p:nvSpPr>
        <p:spPr>
          <a:xfrm>
            <a:off x="4760955" y="6179696"/>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6" name="Oval 5">
            <a:extLst>
              <a:ext uri="{FF2B5EF4-FFF2-40B4-BE49-F238E27FC236}">
                <a16:creationId xmlns:a16="http://schemas.microsoft.com/office/drawing/2014/main" id="{A7F303F4-58C4-1205-8ADB-B3DD94C15468}"/>
              </a:ext>
            </a:extLst>
          </p:cNvPr>
          <p:cNvSpPr/>
          <p:nvPr/>
        </p:nvSpPr>
        <p:spPr>
          <a:xfrm>
            <a:off x="7200282" y="6167017"/>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6" name="Oval 15">
            <a:extLst>
              <a:ext uri="{FF2B5EF4-FFF2-40B4-BE49-F238E27FC236}">
                <a16:creationId xmlns:a16="http://schemas.microsoft.com/office/drawing/2014/main" id="{AF358237-8A15-F4FC-8AB5-2A1CF650B4EE}"/>
              </a:ext>
            </a:extLst>
          </p:cNvPr>
          <p:cNvSpPr/>
          <p:nvPr/>
        </p:nvSpPr>
        <p:spPr>
          <a:xfrm>
            <a:off x="1664654" y="6172323"/>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17" name="Picture 16" descr="A black background with a black square&#10;&#10;AI-generated content may be incorrect.">
            <a:extLst>
              <a:ext uri="{FF2B5EF4-FFF2-40B4-BE49-F238E27FC236}">
                <a16:creationId xmlns:a16="http://schemas.microsoft.com/office/drawing/2014/main" id="{D06E73EC-CE1A-010C-71A0-588F54996F5B}"/>
              </a:ext>
            </a:extLst>
          </p:cNvPr>
          <p:cNvPicPr>
            <a:picLocks noChangeAspect="1"/>
          </p:cNvPicPr>
          <p:nvPr/>
        </p:nvPicPr>
        <p:blipFill>
          <a:blip r:embed="rId4">
            <a:duotone>
              <a:prstClr val="black"/>
              <a:schemeClr val="tx1">
                <a:tint val="45000"/>
                <a:satMod val="400000"/>
              </a:schemeClr>
            </a:duotone>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680394" y="6181763"/>
            <a:ext cx="490930" cy="490926"/>
          </a:xfrm>
          <a:prstGeom prst="rect">
            <a:avLst/>
          </a:prstGeom>
        </p:spPr>
      </p:pic>
      <p:pic>
        <p:nvPicPr>
          <p:cNvPr id="18" name="Picture 17" descr="A black background with a black square&#10;&#10;AI-generated content may be incorrect.">
            <a:extLst>
              <a:ext uri="{FF2B5EF4-FFF2-40B4-BE49-F238E27FC236}">
                <a16:creationId xmlns:a16="http://schemas.microsoft.com/office/drawing/2014/main" id="{3CF91A0C-1109-AEF1-862E-084EC8DA9182}"/>
              </a:ext>
            </a:extLst>
          </p:cNvPr>
          <p:cNvPicPr>
            <a:picLocks noChangeAspect="1"/>
          </p:cNvPicPr>
          <p:nvPr/>
        </p:nvPicPr>
        <p:blipFill>
          <a:blip r:embed="rId6">
            <a:duotone>
              <a:prstClr val="black"/>
              <a:srgbClr val="FFFFFF">
                <a:tint val="45000"/>
                <a:satMod val="400000"/>
              </a:srgbClr>
            </a:duotone>
            <a:extLst>
              <a:ext uri="{BEBA8EAE-BF5A-486C-A8C5-ECC9F3942E4B}">
                <a14:imgProps xmlns:a14="http://schemas.microsoft.com/office/drawing/2010/main">
                  <a14:imgLayer r:embed="rId7">
                    <a14:imgEffect>
                      <a14:sharpenSoften amount="-100000"/>
                    </a14:imgEffect>
                    <a14:imgEffect>
                      <a14:colorTemperature colorTemp="4700"/>
                    </a14:imgEffect>
                    <a14:imgEffect>
                      <a14:saturation sat="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760955" y="6181763"/>
            <a:ext cx="511682" cy="511682"/>
          </a:xfrm>
          <a:prstGeom prst="rect">
            <a:avLst/>
          </a:prstGeom>
        </p:spPr>
      </p:pic>
      <p:pic>
        <p:nvPicPr>
          <p:cNvPr id="19" name="Picture 18" descr="A black background with a black square&#10;&#10;AI-generated content may be incorrect.">
            <a:extLst>
              <a:ext uri="{FF2B5EF4-FFF2-40B4-BE49-F238E27FC236}">
                <a16:creationId xmlns:a16="http://schemas.microsoft.com/office/drawing/2014/main" id="{3AAE2DB7-ECF5-7968-7354-C8B5A17F4B75}"/>
              </a:ext>
            </a:extLst>
          </p:cNvPr>
          <p:cNvPicPr>
            <a:picLocks noChangeAspect="1"/>
          </p:cNvPicPr>
          <p:nvPr/>
        </p:nvPicPr>
        <p:blipFill>
          <a:blip r:embed="rId8">
            <a:duotone>
              <a:prstClr val="black"/>
              <a:srgbClr val="FFFFFF">
                <a:tint val="45000"/>
                <a:satMod val="400000"/>
              </a:srgbClr>
            </a:duotone>
            <a:extLst>
              <a:ext uri="{BEBA8EAE-BF5A-486C-A8C5-ECC9F3942E4B}">
                <a14:imgProps xmlns:a14="http://schemas.microsoft.com/office/drawing/2010/main">
                  <a14:imgLayer r:embed="rId9">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05294" y="6167017"/>
            <a:ext cx="506670" cy="505672"/>
          </a:xfrm>
          <a:prstGeom prst="rect">
            <a:avLst/>
          </a:prstGeom>
        </p:spPr>
      </p:pic>
      <p:sp>
        <p:nvSpPr>
          <p:cNvPr id="21" name="TextBox 20">
            <a:extLst>
              <a:ext uri="{FF2B5EF4-FFF2-40B4-BE49-F238E27FC236}">
                <a16:creationId xmlns:a16="http://schemas.microsoft.com/office/drawing/2014/main" id="{4CC9FA06-177F-44F3-B40D-2109A5DEFFE9}"/>
              </a:ext>
            </a:extLst>
          </p:cNvPr>
          <p:cNvSpPr txBox="1"/>
          <p:nvPr/>
        </p:nvSpPr>
        <p:spPr>
          <a:xfrm>
            <a:off x="2070952" y="6242560"/>
            <a:ext cx="2576075"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www.horizon.com</a:t>
            </a:r>
          </a:p>
        </p:txBody>
      </p:sp>
      <p:sp>
        <p:nvSpPr>
          <p:cNvPr id="25" name="TextBox 24">
            <a:extLst>
              <a:ext uri="{FF2B5EF4-FFF2-40B4-BE49-F238E27FC236}">
                <a16:creationId xmlns:a16="http://schemas.microsoft.com/office/drawing/2014/main" id="{008105CA-784B-41C0-2DBF-9DCAACED145C}"/>
              </a:ext>
            </a:extLst>
          </p:cNvPr>
          <p:cNvSpPr txBox="1"/>
          <p:nvPr/>
        </p:nvSpPr>
        <p:spPr>
          <a:xfrm>
            <a:off x="5024635" y="6249933"/>
            <a:ext cx="2360040"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01000000000</a:t>
            </a:r>
          </a:p>
        </p:txBody>
      </p:sp>
      <p:sp>
        <p:nvSpPr>
          <p:cNvPr id="27" name="TextBox 26">
            <a:extLst>
              <a:ext uri="{FF2B5EF4-FFF2-40B4-BE49-F238E27FC236}">
                <a16:creationId xmlns:a16="http://schemas.microsoft.com/office/drawing/2014/main" id="{006CEC3F-39F3-3C70-5C56-5F408D09726C}"/>
              </a:ext>
            </a:extLst>
          </p:cNvPr>
          <p:cNvSpPr txBox="1"/>
          <p:nvPr/>
        </p:nvSpPr>
        <p:spPr>
          <a:xfrm>
            <a:off x="7704187" y="6235187"/>
            <a:ext cx="2982623"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HORIZON@GMAIL.COM</a:t>
            </a:r>
          </a:p>
        </p:txBody>
      </p:sp>
    </p:spTree>
    <p:extLst>
      <p:ext uri="{BB962C8B-B14F-4D97-AF65-F5344CB8AC3E}">
        <p14:creationId xmlns:p14="http://schemas.microsoft.com/office/powerpoint/2010/main" val="9737236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5150">
        <p159:morph option="byObject"/>
      </p:transition>
    </mc:Choice>
    <mc:Fallback xmlns="">
      <p:transition spd="slow" advTm="515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555EE91F-CDAD-F1F3-B670-A397CF310E67}"/>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B874F00E-21AD-4181-2045-C494175A5DCF}"/>
              </a:ext>
            </a:extLst>
          </p:cNvPr>
          <p:cNvSpPr/>
          <p:nvPr/>
        </p:nvSpPr>
        <p:spPr>
          <a:xfrm rot="2344462">
            <a:off x="11374928" y="2482542"/>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1" name="Rectangle 10">
            <a:extLst>
              <a:ext uri="{FF2B5EF4-FFF2-40B4-BE49-F238E27FC236}">
                <a16:creationId xmlns:a16="http://schemas.microsoft.com/office/drawing/2014/main" id="{1E303C38-4BD2-1957-F4F0-3F07BF160CD8}"/>
              </a:ext>
            </a:extLst>
          </p:cNvPr>
          <p:cNvSpPr/>
          <p:nvPr/>
        </p:nvSpPr>
        <p:spPr>
          <a:xfrm rot="18956436">
            <a:off x="37692" y="3661983"/>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3" name="Rectangle 12">
            <a:extLst>
              <a:ext uri="{FF2B5EF4-FFF2-40B4-BE49-F238E27FC236}">
                <a16:creationId xmlns:a16="http://schemas.microsoft.com/office/drawing/2014/main" id="{CB11DA24-C135-7CB3-EF50-DD5D47663686}"/>
              </a:ext>
            </a:extLst>
          </p:cNvPr>
          <p:cNvSpPr/>
          <p:nvPr/>
        </p:nvSpPr>
        <p:spPr>
          <a:xfrm rot="18956436">
            <a:off x="11374927" y="-2096086"/>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4" name="Rectangle 13">
            <a:extLst>
              <a:ext uri="{FF2B5EF4-FFF2-40B4-BE49-F238E27FC236}">
                <a16:creationId xmlns:a16="http://schemas.microsoft.com/office/drawing/2014/main" id="{4A6D456D-FDD4-C65A-1E67-F8B0FE50D859}"/>
              </a:ext>
            </a:extLst>
          </p:cNvPr>
          <p:cNvSpPr/>
          <p:nvPr/>
        </p:nvSpPr>
        <p:spPr>
          <a:xfrm rot="2335667">
            <a:off x="-1187103" y="-1775859"/>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20" name="TextBox 19">
            <a:extLst>
              <a:ext uri="{FF2B5EF4-FFF2-40B4-BE49-F238E27FC236}">
                <a16:creationId xmlns:a16="http://schemas.microsoft.com/office/drawing/2014/main" id="{3C1BDE93-42B9-5B50-9042-81DC227E00E7}"/>
              </a:ext>
            </a:extLst>
          </p:cNvPr>
          <p:cNvSpPr txBox="1"/>
          <p:nvPr/>
        </p:nvSpPr>
        <p:spPr>
          <a:xfrm>
            <a:off x="3180521" y="492227"/>
            <a:ext cx="5830957" cy="1107996"/>
          </a:xfrm>
          <a:prstGeom prst="rect">
            <a:avLst/>
          </a:prstGeom>
          <a:noFill/>
        </p:spPr>
        <p:txBody>
          <a:bodyPr wrap="square" rtlCol="0">
            <a:spAutoFit/>
          </a:bodyPr>
          <a:lstStyle/>
          <a:p>
            <a:pPr algn="ctr"/>
            <a:r>
              <a:rPr lang="en-US" sz="6600" b="1" dirty="0">
                <a:solidFill>
                  <a:srgbClr val="FBC74F"/>
                </a:solidFill>
                <a:latin typeface="Mythology Of Egypt" panose="02000500000000000000" pitchFamily="2" charset="0"/>
              </a:rPr>
              <a:t>LOGO</a:t>
            </a:r>
          </a:p>
        </p:txBody>
      </p:sp>
      <p:sp>
        <p:nvSpPr>
          <p:cNvPr id="4" name="TextBox 3">
            <a:extLst>
              <a:ext uri="{FF2B5EF4-FFF2-40B4-BE49-F238E27FC236}">
                <a16:creationId xmlns:a16="http://schemas.microsoft.com/office/drawing/2014/main" id="{889E2974-ACEB-1B24-49CA-9E7F78F80255}"/>
              </a:ext>
            </a:extLst>
          </p:cNvPr>
          <p:cNvSpPr txBox="1"/>
          <p:nvPr/>
        </p:nvSpPr>
        <p:spPr>
          <a:xfrm>
            <a:off x="6922170" y="1962321"/>
            <a:ext cx="4155398" cy="1200329"/>
          </a:xfrm>
          <a:prstGeom prst="rect">
            <a:avLst/>
          </a:prstGeom>
          <a:noFill/>
        </p:spPr>
        <p:txBody>
          <a:bodyPr wrap="square" rtlCol="0">
            <a:spAutoFit/>
          </a:bodyPr>
          <a:lstStyle/>
          <a:p>
            <a:pPr algn="r"/>
            <a:r>
              <a:rPr lang="ar-EG" b="1" dirty="0">
                <a:latin typeface="Frutiger LT Arabic 45 Light" panose="01000000000000000000" pitchFamily="2" charset="-78"/>
                <a:cs typeface="Frutiger LT Arabic 45 Light" panose="01000000000000000000" pitchFamily="2" charset="-78"/>
              </a:rPr>
              <a:t>الشعار: عين حورس، رمز الحماية والبصيرة في الحضارة المصرية القديمة، مُدمجة مع اسم الشركة "</a:t>
            </a:r>
            <a:r>
              <a:rPr lang="en-US" b="1" dirty="0">
                <a:latin typeface="Frutiger LT Arabic 45 Light" panose="01000000000000000000" pitchFamily="2" charset="-78"/>
                <a:cs typeface="Frutiger LT Arabic 45 Light" panose="01000000000000000000" pitchFamily="2" charset="-78"/>
              </a:rPr>
              <a:t>Horizon of Egypt" </a:t>
            </a:r>
            <a:r>
              <a:rPr lang="ar-EG" b="1" dirty="0">
                <a:latin typeface="Frutiger LT Arabic 45 Light" panose="01000000000000000000" pitchFamily="2" charset="-78"/>
                <a:cs typeface="Frutiger LT Arabic 45 Light" panose="01000000000000000000" pitchFamily="2" charset="-78"/>
              </a:rPr>
              <a:t>بخط أنيق يُجسد الأفق الممتد لمصر.​</a:t>
            </a:r>
            <a:endParaRPr lang="en-US" b="1" dirty="0">
              <a:latin typeface="Frutiger LT Arabic 45 Light" panose="01000000000000000000" pitchFamily="2" charset="-78"/>
              <a:cs typeface="Frutiger LT Arabic 45 Light" panose="01000000000000000000" pitchFamily="2" charset="-78"/>
            </a:endParaRPr>
          </a:p>
        </p:txBody>
      </p:sp>
      <p:pic>
        <p:nvPicPr>
          <p:cNvPr id="5" name="Picture 4" descr="A group of logos with text">
            <a:extLst>
              <a:ext uri="{FF2B5EF4-FFF2-40B4-BE49-F238E27FC236}">
                <a16:creationId xmlns:a16="http://schemas.microsoft.com/office/drawing/2014/main" id="{18865880-5C72-4EE9-891B-391E451812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0280" y="1962321"/>
            <a:ext cx="4572000" cy="3291840"/>
          </a:xfrm>
          <a:prstGeom prst="rect">
            <a:avLst/>
          </a:prstGeom>
        </p:spPr>
      </p:pic>
      <p:sp>
        <p:nvSpPr>
          <p:cNvPr id="16" name="TextBox 15">
            <a:extLst>
              <a:ext uri="{FF2B5EF4-FFF2-40B4-BE49-F238E27FC236}">
                <a16:creationId xmlns:a16="http://schemas.microsoft.com/office/drawing/2014/main" id="{DEC3C575-9D2B-7F6C-4E42-52513293C9F9}"/>
              </a:ext>
            </a:extLst>
          </p:cNvPr>
          <p:cNvSpPr txBox="1"/>
          <p:nvPr/>
        </p:nvSpPr>
        <p:spPr>
          <a:xfrm>
            <a:off x="5999224" y="3677405"/>
            <a:ext cx="5083748" cy="1477328"/>
          </a:xfrm>
          <a:prstGeom prst="rect">
            <a:avLst/>
          </a:prstGeom>
          <a:noFill/>
        </p:spPr>
        <p:txBody>
          <a:bodyPr wrap="square">
            <a:spAutoFit/>
          </a:bodyPr>
          <a:lstStyle/>
          <a:p>
            <a:pPr algn="r"/>
            <a:r>
              <a:rPr lang="ar-EG" b="1" dirty="0">
                <a:latin typeface="Frutiger LT Arabic 45 Light" panose="01000000000000000000" pitchFamily="2" charset="-78"/>
                <a:cs typeface="Frutiger LT Arabic 45 Light" panose="01000000000000000000" pitchFamily="2" charset="-78"/>
              </a:rPr>
              <a:t>الجزء الرسومي في اللوجو يحتوي على رمز “عين حورس” وهو رمز فرعوني قديم مرتبط بالحماية، الصحة، والقوة الروحية. استخدامه في لوجو شركة سياحة يربط بين التراث المصري الغني والجذب السياحي، وبيوحي بالأصالة والحماية للمسافرين.</a:t>
            </a:r>
            <a:endParaRPr lang="en-US" b="1" dirty="0">
              <a:latin typeface="Frutiger LT Arabic 45 Light" panose="01000000000000000000" pitchFamily="2" charset="-78"/>
              <a:cs typeface="Frutiger LT Arabic 45 Light" panose="01000000000000000000" pitchFamily="2" charset="-78"/>
            </a:endParaRPr>
          </a:p>
        </p:txBody>
      </p:sp>
      <p:pic>
        <p:nvPicPr>
          <p:cNvPr id="17" name="Picture 16" descr="A black and white logo&#10;&#10;Description automatically generated">
            <a:extLst>
              <a:ext uri="{FF2B5EF4-FFF2-40B4-BE49-F238E27FC236}">
                <a16:creationId xmlns:a16="http://schemas.microsoft.com/office/drawing/2014/main" id="{18B4F482-FC21-603F-8C80-F9E9123BBE5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62266" y1="26784" x2="62266" y2="26784"/>
                        <a14:foregroundMark x1="33906" y1="32747" x2="33906" y2="32747"/>
                        <a14:foregroundMark x1="34609" y1="40567" x2="34609" y2="40567"/>
                        <a14:foregroundMark x1="35078" y1="54252" x2="35078" y2="54252"/>
                        <a14:foregroundMark x1="47344" y1="61681" x2="47813" y2="61681"/>
                        <a14:foregroundMark x1="67891" y1="58651" x2="67891" y2="58651"/>
                        <a14:backgroundMark x1="41484" y1="36559" x2="41484" y2="36559"/>
                        <a14:backgroundMark x1="45469" y1="29130" x2="45469" y2="29130"/>
                        <a14:backgroundMark x1="31875" y1="52981" x2="31875" y2="52981"/>
                        <a14:backgroundMark x1="31875" y1="58456" x2="31875" y2="58456"/>
                        <a14:backgroundMark x1="32266" y1="59140" x2="32266" y2="59140"/>
                        <a14:backgroundMark x1="29141" y1="58651" x2="29141" y2="58651"/>
                        <a14:backgroundMark x1="25000" y1="23949" x2="25000" y2="23949"/>
                      </a14:backgroundRemoval>
                    </a14:imgEffect>
                  </a14:imgLayer>
                </a14:imgProps>
              </a:ext>
              <a:ext uri="{28A0092B-C50C-407E-A947-70E740481C1C}">
                <a14:useLocalDpi xmlns:a14="http://schemas.microsoft.com/office/drawing/2010/main" val="0"/>
              </a:ext>
            </a:extLst>
          </a:blip>
          <a:stretch>
            <a:fillRect/>
          </a:stretch>
        </p:blipFill>
        <p:spPr>
          <a:xfrm>
            <a:off x="205683" y="228358"/>
            <a:ext cx="1339167" cy="1070287"/>
          </a:xfrm>
          <a:prstGeom prst="rect">
            <a:avLst/>
          </a:prstGeom>
        </p:spPr>
      </p:pic>
      <p:sp>
        <p:nvSpPr>
          <p:cNvPr id="18" name="Oval 17">
            <a:extLst>
              <a:ext uri="{FF2B5EF4-FFF2-40B4-BE49-F238E27FC236}">
                <a16:creationId xmlns:a16="http://schemas.microsoft.com/office/drawing/2014/main" id="{42ADAC53-E9F5-C684-EE96-14421E954F71}"/>
              </a:ext>
            </a:extLst>
          </p:cNvPr>
          <p:cNvSpPr/>
          <p:nvPr/>
        </p:nvSpPr>
        <p:spPr>
          <a:xfrm>
            <a:off x="4760955" y="6179696"/>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19" name="Oval 18">
            <a:extLst>
              <a:ext uri="{FF2B5EF4-FFF2-40B4-BE49-F238E27FC236}">
                <a16:creationId xmlns:a16="http://schemas.microsoft.com/office/drawing/2014/main" id="{943CC262-6B51-3E1B-9FED-FE3865C79093}"/>
              </a:ext>
            </a:extLst>
          </p:cNvPr>
          <p:cNvSpPr/>
          <p:nvPr/>
        </p:nvSpPr>
        <p:spPr>
          <a:xfrm>
            <a:off x="7200282" y="6167017"/>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21" name="Oval 20">
            <a:extLst>
              <a:ext uri="{FF2B5EF4-FFF2-40B4-BE49-F238E27FC236}">
                <a16:creationId xmlns:a16="http://schemas.microsoft.com/office/drawing/2014/main" id="{B0042369-4AE0-CA26-6E4C-EE6F83F8F8C3}"/>
              </a:ext>
            </a:extLst>
          </p:cNvPr>
          <p:cNvSpPr/>
          <p:nvPr/>
        </p:nvSpPr>
        <p:spPr>
          <a:xfrm>
            <a:off x="1664654" y="6172323"/>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25" name="Picture 24" descr="A black background with a black square&#10;&#10;AI-generated content may be incorrect.">
            <a:extLst>
              <a:ext uri="{FF2B5EF4-FFF2-40B4-BE49-F238E27FC236}">
                <a16:creationId xmlns:a16="http://schemas.microsoft.com/office/drawing/2014/main" id="{0FC5C6C6-00C7-3D82-A573-5A0F05A7DA5F}"/>
              </a:ext>
            </a:extLst>
          </p:cNvPr>
          <p:cNvPicPr>
            <a:picLocks noChangeAspect="1"/>
          </p:cNvPicPr>
          <p:nvPr/>
        </p:nvPicPr>
        <p:blipFill>
          <a:blip r:embed="rId5">
            <a:duotone>
              <a:prstClr val="black"/>
              <a:schemeClr val="tx1">
                <a:tint val="45000"/>
                <a:satMod val="400000"/>
              </a:schemeClr>
            </a:duotone>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680394" y="6181763"/>
            <a:ext cx="490930" cy="490926"/>
          </a:xfrm>
          <a:prstGeom prst="rect">
            <a:avLst/>
          </a:prstGeom>
        </p:spPr>
      </p:pic>
      <p:pic>
        <p:nvPicPr>
          <p:cNvPr id="27" name="Picture 26" descr="A black background with a black square&#10;&#10;AI-generated content may be incorrect.">
            <a:extLst>
              <a:ext uri="{FF2B5EF4-FFF2-40B4-BE49-F238E27FC236}">
                <a16:creationId xmlns:a16="http://schemas.microsoft.com/office/drawing/2014/main" id="{471E9DF6-F79A-BA97-684C-D5BB36962E9A}"/>
              </a:ext>
            </a:extLst>
          </p:cNvPr>
          <p:cNvPicPr>
            <a:picLocks noChangeAspect="1"/>
          </p:cNvPicPr>
          <p:nvPr/>
        </p:nvPicPr>
        <p:blipFill>
          <a:blip r:embed="rId7">
            <a:duotone>
              <a:prstClr val="black"/>
              <a:srgbClr val="FFFFFF">
                <a:tint val="45000"/>
                <a:satMod val="400000"/>
              </a:srgbClr>
            </a:duotone>
            <a:extLst>
              <a:ext uri="{BEBA8EAE-BF5A-486C-A8C5-ECC9F3942E4B}">
                <a14:imgProps xmlns:a14="http://schemas.microsoft.com/office/drawing/2010/main">
                  <a14:imgLayer r:embed="rId8">
                    <a14:imgEffect>
                      <a14:sharpenSoften amount="-100000"/>
                    </a14:imgEffect>
                    <a14:imgEffect>
                      <a14:colorTemperature colorTemp="4700"/>
                    </a14:imgEffect>
                    <a14:imgEffect>
                      <a14:saturation sat="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760955" y="6181763"/>
            <a:ext cx="511682" cy="511682"/>
          </a:xfrm>
          <a:prstGeom prst="rect">
            <a:avLst/>
          </a:prstGeom>
        </p:spPr>
      </p:pic>
      <p:pic>
        <p:nvPicPr>
          <p:cNvPr id="30" name="Picture 29" descr="A black background with a black square&#10;&#10;AI-generated content may be incorrect.">
            <a:extLst>
              <a:ext uri="{FF2B5EF4-FFF2-40B4-BE49-F238E27FC236}">
                <a16:creationId xmlns:a16="http://schemas.microsoft.com/office/drawing/2014/main" id="{81D2EF2A-F8F8-FBBD-C6D0-520CCA1040B8}"/>
              </a:ext>
            </a:extLst>
          </p:cNvPr>
          <p:cNvPicPr>
            <a:picLocks noChangeAspect="1"/>
          </p:cNvPicPr>
          <p:nvPr/>
        </p:nvPicPr>
        <p:blipFill>
          <a:blip r:embed="rId9">
            <a:duotone>
              <a:prstClr val="black"/>
              <a:srgbClr val="FFFFFF">
                <a:tint val="45000"/>
                <a:satMod val="400000"/>
              </a:srgbClr>
            </a:duotone>
            <a:extLst>
              <a:ext uri="{BEBA8EAE-BF5A-486C-A8C5-ECC9F3942E4B}">
                <a14:imgProps xmlns:a14="http://schemas.microsoft.com/office/drawing/2010/main">
                  <a14:imgLayer r:embed="rId10">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05294" y="6167017"/>
            <a:ext cx="506670" cy="505672"/>
          </a:xfrm>
          <a:prstGeom prst="rect">
            <a:avLst/>
          </a:prstGeom>
        </p:spPr>
      </p:pic>
      <p:sp>
        <p:nvSpPr>
          <p:cNvPr id="34" name="TextBox 33">
            <a:extLst>
              <a:ext uri="{FF2B5EF4-FFF2-40B4-BE49-F238E27FC236}">
                <a16:creationId xmlns:a16="http://schemas.microsoft.com/office/drawing/2014/main" id="{03E54D0A-B22B-62A5-A5B7-6F9084276C0A}"/>
              </a:ext>
            </a:extLst>
          </p:cNvPr>
          <p:cNvSpPr txBox="1"/>
          <p:nvPr/>
        </p:nvSpPr>
        <p:spPr>
          <a:xfrm>
            <a:off x="2070952" y="6242560"/>
            <a:ext cx="2576075"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www.horizon.com</a:t>
            </a:r>
          </a:p>
        </p:txBody>
      </p:sp>
      <p:sp>
        <p:nvSpPr>
          <p:cNvPr id="35" name="TextBox 34">
            <a:extLst>
              <a:ext uri="{FF2B5EF4-FFF2-40B4-BE49-F238E27FC236}">
                <a16:creationId xmlns:a16="http://schemas.microsoft.com/office/drawing/2014/main" id="{22BB1B37-829D-5DAA-30DD-96F5B599BEEE}"/>
              </a:ext>
            </a:extLst>
          </p:cNvPr>
          <p:cNvSpPr txBox="1"/>
          <p:nvPr/>
        </p:nvSpPr>
        <p:spPr>
          <a:xfrm>
            <a:off x="5024635" y="6249933"/>
            <a:ext cx="2360040"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01000000000</a:t>
            </a:r>
          </a:p>
        </p:txBody>
      </p:sp>
      <p:sp>
        <p:nvSpPr>
          <p:cNvPr id="36" name="TextBox 35">
            <a:extLst>
              <a:ext uri="{FF2B5EF4-FFF2-40B4-BE49-F238E27FC236}">
                <a16:creationId xmlns:a16="http://schemas.microsoft.com/office/drawing/2014/main" id="{8D64FCFA-5AE4-6B13-05FA-9EF82404A7B1}"/>
              </a:ext>
            </a:extLst>
          </p:cNvPr>
          <p:cNvSpPr txBox="1"/>
          <p:nvPr/>
        </p:nvSpPr>
        <p:spPr>
          <a:xfrm>
            <a:off x="7704187" y="6235187"/>
            <a:ext cx="2982623"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HORIZON@GMAIL.COM</a:t>
            </a:r>
          </a:p>
        </p:txBody>
      </p:sp>
    </p:spTree>
    <p:extLst>
      <p:ext uri="{BB962C8B-B14F-4D97-AF65-F5344CB8AC3E}">
        <p14:creationId xmlns:p14="http://schemas.microsoft.com/office/powerpoint/2010/main" val="38718270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5150">
        <p159:morph option="byObject"/>
      </p:transition>
    </mc:Choice>
    <mc:Fallback>
      <p:transition spd="slow" advTm="515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79510F7-633B-11E1-CC12-4E0AB5F83E50}"/>
              </a:ext>
            </a:extLst>
          </p:cNvPr>
          <p:cNvSpPr/>
          <p:nvPr/>
        </p:nvSpPr>
        <p:spPr>
          <a:xfrm rot="2344462">
            <a:off x="11374928" y="2482542"/>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1" name="Rectangle 10">
            <a:extLst>
              <a:ext uri="{FF2B5EF4-FFF2-40B4-BE49-F238E27FC236}">
                <a16:creationId xmlns:a16="http://schemas.microsoft.com/office/drawing/2014/main" id="{99C01839-2CF6-6708-5200-264DC2C3A281}"/>
              </a:ext>
            </a:extLst>
          </p:cNvPr>
          <p:cNvSpPr/>
          <p:nvPr/>
        </p:nvSpPr>
        <p:spPr>
          <a:xfrm rot="18956436">
            <a:off x="37692" y="3661983"/>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3" name="Rectangle 12">
            <a:extLst>
              <a:ext uri="{FF2B5EF4-FFF2-40B4-BE49-F238E27FC236}">
                <a16:creationId xmlns:a16="http://schemas.microsoft.com/office/drawing/2014/main" id="{A8D3DC13-0705-076E-3B34-8C31D647FCE5}"/>
              </a:ext>
            </a:extLst>
          </p:cNvPr>
          <p:cNvSpPr/>
          <p:nvPr/>
        </p:nvSpPr>
        <p:spPr>
          <a:xfrm rot="18956436">
            <a:off x="11374927" y="-2096086"/>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4" name="Rectangle 13">
            <a:extLst>
              <a:ext uri="{FF2B5EF4-FFF2-40B4-BE49-F238E27FC236}">
                <a16:creationId xmlns:a16="http://schemas.microsoft.com/office/drawing/2014/main" id="{4937BF3E-B6E0-5436-8672-CBDC052D3522}"/>
              </a:ext>
            </a:extLst>
          </p:cNvPr>
          <p:cNvSpPr/>
          <p:nvPr/>
        </p:nvSpPr>
        <p:spPr>
          <a:xfrm rot="2335667">
            <a:off x="-1187103" y="-1775859"/>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2" name="TextBox 11">
            <a:extLst>
              <a:ext uri="{FF2B5EF4-FFF2-40B4-BE49-F238E27FC236}">
                <a16:creationId xmlns:a16="http://schemas.microsoft.com/office/drawing/2014/main" id="{6DD8CA5F-6713-FE59-3437-7079D205075C}"/>
              </a:ext>
            </a:extLst>
          </p:cNvPr>
          <p:cNvSpPr txBox="1"/>
          <p:nvPr/>
        </p:nvSpPr>
        <p:spPr>
          <a:xfrm>
            <a:off x="3528532" y="424420"/>
            <a:ext cx="5134935" cy="1107996"/>
          </a:xfrm>
          <a:prstGeom prst="rect">
            <a:avLst/>
          </a:prstGeom>
          <a:noFill/>
        </p:spPr>
        <p:txBody>
          <a:bodyPr wrap="square" rtlCol="0">
            <a:spAutoFit/>
          </a:bodyPr>
          <a:lstStyle/>
          <a:p>
            <a:pPr algn="ctr"/>
            <a:r>
              <a:rPr lang="en-US" sz="6600" b="1" dirty="0">
                <a:solidFill>
                  <a:srgbClr val="FBC74F"/>
                </a:solidFill>
                <a:latin typeface="Mythology Of Egypt" panose="02000500000000000000" pitchFamily="2" charset="0"/>
              </a:rPr>
              <a:t>LOGO MOCKUPS</a:t>
            </a:r>
          </a:p>
        </p:txBody>
      </p:sp>
      <p:pic>
        <p:nvPicPr>
          <p:cNvPr id="25" name="Picture 24" descr="A black hat with a logo on it&#10;&#10;Description automatically generated">
            <a:extLst>
              <a:ext uri="{FF2B5EF4-FFF2-40B4-BE49-F238E27FC236}">
                <a16:creationId xmlns:a16="http://schemas.microsoft.com/office/drawing/2014/main" id="{08BFF7F8-0DB3-6CF2-4500-879027AD9E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7542" y="1629315"/>
            <a:ext cx="3173584" cy="2179360"/>
          </a:xfrm>
          <a:prstGeom prst="rect">
            <a:avLst/>
          </a:prstGeom>
        </p:spPr>
      </p:pic>
      <p:pic>
        <p:nvPicPr>
          <p:cNvPr id="6" name="Picture 5" descr="A black sign with silver letters">
            <a:extLst>
              <a:ext uri="{FF2B5EF4-FFF2-40B4-BE49-F238E27FC236}">
                <a16:creationId xmlns:a16="http://schemas.microsoft.com/office/drawing/2014/main" id="{EE868DFC-2457-FA7C-9711-072B2DD66B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7191" y="1625100"/>
            <a:ext cx="3307426" cy="2179361"/>
          </a:xfrm>
          <a:prstGeom prst="rect">
            <a:avLst/>
          </a:prstGeom>
        </p:spPr>
      </p:pic>
      <p:pic>
        <p:nvPicPr>
          <p:cNvPr id="9" name="Picture 8" descr="A sign from a wall&#10;&#10;AI-generated content may be incorrect.">
            <a:extLst>
              <a:ext uri="{FF2B5EF4-FFF2-40B4-BE49-F238E27FC236}">
                <a16:creationId xmlns:a16="http://schemas.microsoft.com/office/drawing/2014/main" id="{119BEFAB-B40C-7E1F-F0A4-7F2FAACAEF8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37191" y="3868929"/>
            <a:ext cx="3307426" cy="2204951"/>
          </a:xfrm>
          <a:prstGeom prst="rect">
            <a:avLst/>
          </a:prstGeom>
        </p:spPr>
      </p:pic>
      <p:pic>
        <p:nvPicPr>
          <p:cNvPr id="17" name="Picture 16" descr="A person and person wearing t-shirts&#10;&#10;AI-generated content may be incorrect.">
            <a:extLst>
              <a:ext uri="{FF2B5EF4-FFF2-40B4-BE49-F238E27FC236}">
                <a16:creationId xmlns:a16="http://schemas.microsoft.com/office/drawing/2014/main" id="{2686DFC7-76F0-EC9F-3163-B20B01AA42D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17542" y="3912424"/>
            <a:ext cx="3242184" cy="2161456"/>
          </a:xfrm>
          <a:prstGeom prst="rect">
            <a:avLst/>
          </a:prstGeom>
        </p:spPr>
      </p:pic>
      <p:pic>
        <p:nvPicPr>
          <p:cNvPr id="18" name="Picture 17" descr="A black and white logo&#10;&#10;Description automatically generated">
            <a:extLst>
              <a:ext uri="{FF2B5EF4-FFF2-40B4-BE49-F238E27FC236}">
                <a16:creationId xmlns:a16="http://schemas.microsoft.com/office/drawing/2014/main" id="{BB6496E2-A68D-686C-5539-9C81CA5873C8}"/>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foregroundMark x1="62266" y1="26784" x2="62266" y2="26784"/>
                        <a14:foregroundMark x1="33906" y1="32747" x2="33906" y2="32747"/>
                        <a14:foregroundMark x1="34609" y1="40567" x2="34609" y2="40567"/>
                        <a14:foregroundMark x1="35078" y1="54252" x2="35078" y2="54252"/>
                        <a14:foregroundMark x1="47344" y1="61681" x2="47813" y2="61681"/>
                        <a14:foregroundMark x1="67891" y1="58651" x2="67891" y2="58651"/>
                        <a14:backgroundMark x1="41484" y1="36559" x2="41484" y2="36559"/>
                        <a14:backgroundMark x1="45469" y1="29130" x2="45469" y2="29130"/>
                        <a14:backgroundMark x1="31875" y1="52981" x2="31875" y2="52981"/>
                        <a14:backgroundMark x1="31875" y1="58456" x2="31875" y2="58456"/>
                        <a14:backgroundMark x1="32266" y1="59140" x2="32266" y2="59140"/>
                        <a14:backgroundMark x1="29141" y1="58651" x2="29141" y2="58651"/>
                        <a14:backgroundMark x1="25000" y1="23949" x2="25000" y2="23949"/>
                      </a14:backgroundRemoval>
                    </a14:imgEffect>
                  </a14:imgLayer>
                </a14:imgProps>
              </a:ext>
              <a:ext uri="{28A0092B-C50C-407E-A947-70E740481C1C}">
                <a14:useLocalDpi xmlns:a14="http://schemas.microsoft.com/office/drawing/2010/main" val="0"/>
              </a:ext>
            </a:extLst>
          </a:blip>
          <a:stretch>
            <a:fillRect/>
          </a:stretch>
        </p:blipFill>
        <p:spPr>
          <a:xfrm>
            <a:off x="205683" y="228358"/>
            <a:ext cx="1339167" cy="1070287"/>
          </a:xfrm>
          <a:prstGeom prst="rect">
            <a:avLst/>
          </a:prstGeom>
        </p:spPr>
      </p:pic>
      <p:sp>
        <p:nvSpPr>
          <p:cNvPr id="19" name="Oval 18">
            <a:extLst>
              <a:ext uri="{FF2B5EF4-FFF2-40B4-BE49-F238E27FC236}">
                <a16:creationId xmlns:a16="http://schemas.microsoft.com/office/drawing/2014/main" id="{23171EA9-36AC-6FE1-EA98-AB30B60BAFCF}"/>
              </a:ext>
            </a:extLst>
          </p:cNvPr>
          <p:cNvSpPr/>
          <p:nvPr/>
        </p:nvSpPr>
        <p:spPr>
          <a:xfrm>
            <a:off x="4760955" y="6179696"/>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21" name="Oval 20">
            <a:extLst>
              <a:ext uri="{FF2B5EF4-FFF2-40B4-BE49-F238E27FC236}">
                <a16:creationId xmlns:a16="http://schemas.microsoft.com/office/drawing/2014/main" id="{52F46386-AC9E-740E-E2AD-B3B34B0C8248}"/>
              </a:ext>
            </a:extLst>
          </p:cNvPr>
          <p:cNvSpPr/>
          <p:nvPr/>
        </p:nvSpPr>
        <p:spPr>
          <a:xfrm>
            <a:off x="7200282" y="6167017"/>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27" name="Oval 26">
            <a:extLst>
              <a:ext uri="{FF2B5EF4-FFF2-40B4-BE49-F238E27FC236}">
                <a16:creationId xmlns:a16="http://schemas.microsoft.com/office/drawing/2014/main" id="{9F9A831F-6699-937D-7A66-32DE116227B0}"/>
              </a:ext>
            </a:extLst>
          </p:cNvPr>
          <p:cNvSpPr/>
          <p:nvPr/>
        </p:nvSpPr>
        <p:spPr>
          <a:xfrm>
            <a:off x="1664654" y="6172323"/>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30" name="Picture 29" descr="A black background with a black square&#10;&#10;AI-generated content may be incorrect.">
            <a:extLst>
              <a:ext uri="{FF2B5EF4-FFF2-40B4-BE49-F238E27FC236}">
                <a16:creationId xmlns:a16="http://schemas.microsoft.com/office/drawing/2014/main" id="{5AAD50FD-DA58-9001-680D-E8157CF90EA6}"/>
              </a:ext>
            </a:extLst>
          </p:cNvPr>
          <p:cNvPicPr>
            <a:picLocks noChangeAspect="1"/>
          </p:cNvPicPr>
          <p:nvPr/>
        </p:nvPicPr>
        <p:blipFill>
          <a:blip r:embed="rId8">
            <a:duotone>
              <a:prstClr val="black"/>
              <a:schemeClr val="tx1">
                <a:tint val="45000"/>
                <a:satMod val="400000"/>
              </a:schemeClr>
            </a:duotone>
            <a:extLst>
              <a:ext uri="{BEBA8EAE-BF5A-486C-A8C5-ECC9F3942E4B}">
                <a14:imgProps xmlns:a14="http://schemas.microsoft.com/office/drawing/2010/main">
                  <a14:imgLayer r:embed="rId9">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680394" y="6181763"/>
            <a:ext cx="490930" cy="490926"/>
          </a:xfrm>
          <a:prstGeom prst="rect">
            <a:avLst/>
          </a:prstGeom>
        </p:spPr>
      </p:pic>
      <p:pic>
        <p:nvPicPr>
          <p:cNvPr id="34" name="Picture 33" descr="A black background with a black square&#10;&#10;AI-generated content may be incorrect.">
            <a:extLst>
              <a:ext uri="{FF2B5EF4-FFF2-40B4-BE49-F238E27FC236}">
                <a16:creationId xmlns:a16="http://schemas.microsoft.com/office/drawing/2014/main" id="{1F27D94B-110E-4970-36D1-B8F318171C04}"/>
              </a:ext>
            </a:extLst>
          </p:cNvPr>
          <p:cNvPicPr>
            <a:picLocks noChangeAspect="1"/>
          </p:cNvPicPr>
          <p:nvPr/>
        </p:nvPicPr>
        <p:blipFill>
          <a:blip r:embed="rId10">
            <a:duotone>
              <a:prstClr val="black"/>
              <a:srgbClr val="FFFFFF">
                <a:tint val="45000"/>
                <a:satMod val="400000"/>
              </a:srgbClr>
            </a:duotone>
            <a:extLst>
              <a:ext uri="{BEBA8EAE-BF5A-486C-A8C5-ECC9F3942E4B}">
                <a14:imgProps xmlns:a14="http://schemas.microsoft.com/office/drawing/2010/main">
                  <a14:imgLayer r:embed="rId11">
                    <a14:imgEffect>
                      <a14:sharpenSoften amount="-100000"/>
                    </a14:imgEffect>
                    <a14:imgEffect>
                      <a14:colorTemperature colorTemp="4700"/>
                    </a14:imgEffect>
                    <a14:imgEffect>
                      <a14:saturation sat="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760955" y="6181763"/>
            <a:ext cx="511682" cy="511682"/>
          </a:xfrm>
          <a:prstGeom prst="rect">
            <a:avLst/>
          </a:prstGeom>
        </p:spPr>
      </p:pic>
      <p:pic>
        <p:nvPicPr>
          <p:cNvPr id="35" name="Picture 34" descr="A black background with a black square&#10;&#10;AI-generated content may be incorrect.">
            <a:extLst>
              <a:ext uri="{FF2B5EF4-FFF2-40B4-BE49-F238E27FC236}">
                <a16:creationId xmlns:a16="http://schemas.microsoft.com/office/drawing/2014/main" id="{84099F86-4466-1D4F-B003-FB11293FADC1}"/>
              </a:ext>
            </a:extLst>
          </p:cNvPr>
          <p:cNvPicPr>
            <a:picLocks noChangeAspect="1"/>
          </p:cNvPicPr>
          <p:nvPr/>
        </p:nvPicPr>
        <p:blipFill>
          <a:blip r:embed="rId12">
            <a:duotone>
              <a:prstClr val="black"/>
              <a:srgbClr val="FFFFFF">
                <a:tint val="45000"/>
                <a:satMod val="400000"/>
              </a:srgbClr>
            </a:duotone>
            <a:extLst>
              <a:ext uri="{BEBA8EAE-BF5A-486C-A8C5-ECC9F3942E4B}">
                <a14:imgProps xmlns:a14="http://schemas.microsoft.com/office/drawing/2010/main">
                  <a14:imgLayer r:embed="rId1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05294" y="6167017"/>
            <a:ext cx="506670" cy="505672"/>
          </a:xfrm>
          <a:prstGeom prst="rect">
            <a:avLst/>
          </a:prstGeom>
        </p:spPr>
      </p:pic>
      <p:sp>
        <p:nvSpPr>
          <p:cNvPr id="36" name="TextBox 35">
            <a:extLst>
              <a:ext uri="{FF2B5EF4-FFF2-40B4-BE49-F238E27FC236}">
                <a16:creationId xmlns:a16="http://schemas.microsoft.com/office/drawing/2014/main" id="{73818683-638A-2747-860E-9BFF294C7D18}"/>
              </a:ext>
            </a:extLst>
          </p:cNvPr>
          <p:cNvSpPr txBox="1"/>
          <p:nvPr/>
        </p:nvSpPr>
        <p:spPr>
          <a:xfrm>
            <a:off x="2070952" y="6242560"/>
            <a:ext cx="2576075"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www.horizon.com</a:t>
            </a:r>
          </a:p>
        </p:txBody>
      </p:sp>
      <p:sp>
        <p:nvSpPr>
          <p:cNvPr id="37" name="TextBox 36">
            <a:extLst>
              <a:ext uri="{FF2B5EF4-FFF2-40B4-BE49-F238E27FC236}">
                <a16:creationId xmlns:a16="http://schemas.microsoft.com/office/drawing/2014/main" id="{2375B191-EC51-B38D-A9EC-EFA2F543D916}"/>
              </a:ext>
            </a:extLst>
          </p:cNvPr>
          <p:cNvSpPr txBox="1"/>
          <p:nvPr/>
        </p:nvSpPr>
        <p:spPr>
          <a:xfrm>
            <a:off x="5024635" y="6249933"/>
            <a:ext cx="2360040"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01000000000</a:t>
            </a:r>
          </a:p>
        </p:txBody>
      </p:sp>
      <p:sp>
        <p:nvSpPr>
          <p:cNvPr id="38" name="TextBox 37">
            <a:extLst>
              <a:ext uri="{FF2B5EF4-FFF2-40B4-BE49-F238E27FC236}">
                <a16:creationId xmlns:a16="http://schemas.microsoft.com/office/drawing/2014/main" id="{D693228C-3629-378F-95DF-2476884AEE86}"/>
              </a:ext>
            </a:extLst>
          </p:cNvPr>
          <p:cNvSpPr txBox="1"/>
          <p:nvPr/>
        </p:nvSpPr>
        <p:spPr>
          <a:xfrm>
            <a:off x="7704187" y="6235187"/>
            <a:ext cx="2982623"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HORIZON@GMAIL.COM</a:t>
            </a:r>
          </a:p>
        </p:txBody>
      </p:sp>
    </p:spTree>
    <p:extLst>
      <p:ext uri="{BB962C8B-B14F-4D97-AF65-F5344CB8AC3E}">
        <p14:creationId xmlns:p14="http://schemas.microsoft.com/office/powerpoint/2010/main" val="12415040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7">
        <p159:morph option="byObject"/>
      </p:transition>
    </mc:Choice>
    <mc:Fallback xmlns="">
      <p:transition spd="slow" advTm="307">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rgbClr val="091640"/>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79510F7-633B-11E1-CC12-4E0AB5F83E50}"/>
              </a:ext>
            </a:extLst>
          </p:cNvPr>
          <p:cNvSpPr/>
          <p:nvPr/>
        </p:nvSpPr>
        <p:spPr>
          <a:xfrm rot="2344462">
            <a:off x="11374928" y="2482542"/>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highlight>
                <a:srgbClr val="FFFF00"/>
              </a:highlight>
            </a:endParaRPr>
          </a:p>
        </p:txBody>
      </p:sp>
      <p:sp>
        <p:nvSpPr>
          <p:cNvPr id="11" name="Rectangle 10">
            <a:extLst>
              <a:ext uri="{FF2B5EF4-FFF2-40B4-BE49-F238E27FC236}">
                <a16:creationId xmlns:a16="http://schemas.microsoft.com/office/drawing/2014/main" id="{99C01839-2CF6-6708-5200-264DC2C3A281}"/>
              </a:ext>
            </a:extLst>
          </p:cNvPr>
          <p:cNvSpPr/>
          <p:nvPr/>
        </p:nvSpPr>
        <p:spPr>
          <a:xfrm rot="18956436">
            <a:off x="37692" y="3661983"/>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highlight>
                <a:srgbClr val="FFFF00"/>
              </a:highlight>
            </a:endParaRPr>
          </a:p>
        </p:txBody>
      </p:sp>
      <p:sp>
        <p:nvSpPr>
          <p:cNvPr id="13" name="Rectangle 12">
            <a:extLst>
              <a:ext uri="{FF2B5EF4-FFF2-40B4-BE49-F238E27FC236}">
                <a16:creationId xmlns:a16="http://schemas.microsoft.com/office/drawing/2014/main" id="{A8D3DC13-0705-076E-3B34-8C31D647FCE5}"/>
              </a:ext>
            </a:extLst>
          </p:cNvPr>
          <p:cNvSpPr/>
          <p:nvPr/>
        </p:nvSpPr>
        <p:spPr>
          <a:xfrm rot="18956436">
            <a:off x="11374927" y="-2096086"/>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highlight>
                <a:srgbClr val="FFFF00"/>
              </a:highlight>
            </a:endParaRPr>
          </a:p>
        </p:txBody>
      </p:sp>
      <p:sp>
        <p:nvSpPr>
          <p:cNvPr id="14" name="Rectangle 13">
            <a:extLst>
              <a:ext uri="{FF2B5EF4-FFF2-40B4-BE49-F238E27FC236}">
                <a16:creationId xmlns:a16="http://schemas.microsoft.com/office/drawing/2014/main" id="{4937BF3E-B6E0-5436-8672-CBDC052D3522}"/>
              </a:ext>
            </a:extLst>
          </p:cNvPr>
          <p:cNvSpPr/>
          <p:nvPr/>
        </p:nvSpPr>
        <p:spPr>
          <a:xfrm rot="2335667">
            <a:off x="-1187103" y="-1775859"/>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highlight>
                <a:srgbClr val="FFFF00"/>
              </a:highlight>
            </a:endParaRPr>
          </a:p>
        </p:txBody>
      </p:sp>
      <p:sp>
        <p:nvSpPr>
          <p:cNvPr id="18" name="TextBox 17">
            <a:extLst>
              <a:ext uri="{FF2B5EF4-FFF2-40B4-BE49-F238E27FC236}">
                <a16:creationId xmlns:a16="http://schemas.microsoft.com/office/drawing/2014/main" id="{8ED843C5-3E56-D514-F9C0-C5DFFDB85104}"/>
              </a:ext>
            </a:extLst>
          </p:cNvPr>
          <p:cNvSpPr txBox="1"/>
          <p:nvPr/>
        </p:nvSpPr>
        <p:spPr>
          <a:xfrm>
            <a:off x="2136898" y="1742706"/>
            <a:ext cx="8469219" cy="2031325"/>
          </a:xfrm>
          <a:prstGeom prst="rect">
            <a:avLst/>
          </a:prstGeom>
          <a:noFill/>
        </p:spPr>
        <p:txBody>
          <a:bodyPr wrap="square" rtlCol="0">
            <a:spAutoFit/>
          </a:bodyPr>
          <a:lstStyle/>
          <a:p>
            <a:pPr algn="r"/>
            <a:r>
              <a:rPr lang="ar-EG" b="1" dirty="0"/>
              <a:t>•</a:t>
            </a:r>
            <a:r>
              <a:rPr lang="ar-EG" b="1" dirty="0">
                <a:latin typeface="Frutiger LT Arabic 55 Roman" panose="01000000000000000000" pitchFamily="2" charset="-78"/>
                <a:cs typeface="Frutiger LT Arabic 55 Roman" panose="01000000000000000000" pitchFamily="2" charset="-78"/>
              </a:rPr>
              <a:t>  الذهبي :</a:t>
            </a:r>
            <a:r>
              <a:rPr lang="ar-EG" b="1" dirty="0"/>
              <a:t>  </a:t>
            </a:r>
          </a:p>
          <a:p>
            <a:pPr algn="r"/>
            <a:r>
              <a:rPr lang="ar-EG" b="1" dirty="0">
                <a:latin typeface="Frutiger LT Arabic 45 Light" panose="01000000000000000000" pitchFamily="2" charset="-78"/>
                <a:cs typeface="Frutiger LT Arabic 45 Light" panose="01000000000000000000" pitchFamily="2" charset="-78"/>
              </a:rPr>
              <a:t>بيعكس الفخامة, الرفاهية, و الثقة . الذهبي في مجال السياحة غالباً ما يستخدم للإيحاء بجودة الخدمة او الرحلات الفاخرة</a:t>
            </a:r>
            <a:endParaRPr lang="en-US" b="1" dirty="0">
              <a:latin typeface="Frutiger LT Arabic 45 Light" panose="01000000000000000000" pitchFamily="2" charset="-78"/>
              <a:cs typeface="Frutiger LT Arabic 45 Light" panose="01000000000000000000" pitchFamily="2" charset="-78"/>
            </a:endParaRPr>
          </a:p>
          <a:p>
            <a:pPr algn="r"/>
            <a:r>
              <a:rPr lang="en-US" b="1" dirty="0">
                <a:latin typeface="Frutiger LT Arabic 45 Light" panose="01000000000000000000" pitchFamily="2" charset="-78"/>
                <a:cs typeface="Frutiger LT Arabic 45 Light" panose="01000000000000000000" pitchFamily="2" charset="-78"/>
              </a:rPr>
              <a:t>  </a:t>
            </a:r>
            <a:endParaRPr lang="ar-EG" b="1" dirty="0">
              <a:latin typeface="Frutiger LT Arabic 45 Light" panose="01000000000000000000" pitchFamily="2" charset="-78"/>
              <a:cs typeface="Frutiger LT Arabic 45 Light" panose="01000000000000000000" pitchFamily="2" charset="-78"/>
            </a:endParaRPr>
          </a:p>
          <a:p>
            <a:pPr algn="r"/>
            <a:r>
              <a:rPr lang="ar-EG" b="1" dirty="0">
                <a:latin typeface="Frutiger LT Arabic 55 Roman" panose="01000000000000000000" pitchFamily="2" charset="-78"/>
                <a:cs typeface="Frutiger LT Arabic 55 Roman" panose="01000000000000000000" pitchFamily="2" charset="-78"/>
              </a:rPr>
              <a:t>•  الأسود الداكن / النيلي:</a:t>
            </a:r>
          </a:p>
          <a:p>
            <a:pPr algn="r"/>
            <a:r>
              <a:rPr lang="ar-EG" b="1" dirty="0">
                <a:latin typeface="Frutiger LT Arabic 45 Light" panose="01000000000000000000" pitchFamily="2" charset="-78"/>
                <a:cs typeface="Frutiger LT Arabic 45 Light" panose="01000000000000000000" pitchFamily="2" charset="-78"/>
              </a:rPr>
              <a:t>بيدي إحساس بالأناقة والرقي، وبيوفر خلفية مثالية للون الذهبي علشان يبرُز بشكل واضح.</a:t>
            </a:r>
            <a:endParaRPr lang="en-US" b="1" dirty="0">
              <a:latin typeface="Frutiger LT Arabic 45 Light" panose="01000000000000000000" pitchFamily="2" charset="-78"/>
              <a:cs typeface="Frutiger LT Arabic 45 Light" panose="01000000000000000000" pitchFamily="2" charset="-78"/>
            </a:endParaRPr>
          </a:p>
        </p:txBody>
      </p:sp>
      <p:sp>
        <p:nvSpPr>
          <p:cNvPr id="20" name="TextBox 19">
            <a:extLst>
              <a:ext uri="{FF2B5EF4-FFF2-40B4-BE49-F238E27FC236}">
                <a16:creationId xmlns:a16="http://schemas.microsoft.com/office/drawing/2014/main" id="{7AB0E2B0-84CE-1A0B-343A-898C1CCBEFD5}"/>
              </a:ext>
            </a:extLst>
          </p:cNvPr>
          <p:cNvSpPr txBox="1"/>
          <p:nvPr/>
        </p:nvSpPr>
        <p:spPr>
          <a:xfrm>
            <a:off x="3180521" y="276587"/>
            <a:ext cx="5830957" cy="1107996"/>
          </a:xfrm>
          <a:prstGeom prst="rect">
            <a:avLst/>
          </a:prstGeom>
          <a:noFill/>
        </p:spPr>
        <p:txBody>
          <a:bodyPr wrap="square" rtlCol="0">
            <a:spAutoFit/>
          </a:bodyPr>
          <a:lstStyle/>
          <a:p>
            <a:pPr algn="ctr"/>
            <a:r>
              <a:rPr lang="en-US" sz="6600" b="1" dirty="0">
                <a:solidFill>
                  <a:srgbClr val="FBC74F"/>
                </a:solidFill>
                <a:latin typeface="Mythology Of Egypt" panose="02000500000000000000" pitchFamily="2" charset="0"/>
              </a:rPr>
              <a:t>COLORS</a:t>
            </a:r>
          </a:p>
        </p:txBody>
      </p:sp>
      <p:sp>
        <p:nvSpPr>
          <p:cNvPr id="5" name="TextBox 4">
            <a:extLst>
              <a:ext uri="{FF2B5EF4-FFF2-40B4-BE49-F238E27FC236}">
                <a16:creationId xmlns:a16="http://schemas.microsoft.com/office/drawing/2014/main" id="{C290EE20-8FD9-94AE-2C14-A9262C10347B}"/>
              </a:ext>
            </a:extLst>
          </p:cNvPr>
          <p:cNvSpPr txBox="1"/>
          <p:nvPr/>
        </p:nvSpPr>
        <p:spPr>
          <a:xfrm>
            <a:off x="7229956" y="3958894"/>
            <a:ext cx="3829324" cy="369332"/>
          </a:xfrm>
          <a:prstGeom prst="rect">
            <a:avLst/>
          </a:prstGeom>
          <a:noFill/>
        </p:spPr>
        <p:txBody>
          <a:bodyPr wrap="square" rtlCol="0">
            <a:spAutoFit/>
          </a:bodyPr>
          <a:lstStyle/>
          <a:p>
            <a:pPr algn="r"/>
            <a:r>
              <a:rPr lang="ar-EG" b="1" dirty="0">
                <a:latin typeface="Frutiger LT Arabic 55 Roman" panose="01000000000000000000" pitchFamily="2" charset="-78"/>
                <a:cs typeface="Frutiger LT Arabic 55 Roman" panose="01000000000000000000" pitchFamily="2" charset="-78"/>
              </a:rPr>
              <a:t>المعنى خلف التصميم:</a:t>
            </a:r>
            <a:endParaRPr lang="en-US" b="1" dirty="0">
              <a:latin typeface="Frutiger LT Arabic 55 Roman" panose="01000000000000000000" pitchFamily="2" charset="-78"/>
              <a:cs typeface="Frutiger LT Arabic 55 Roman" panose="01000000000000000000" pitchFamily="2" charset="-78"/>
            </a:endParaRPr>
          </a:p>
        </p:txBody>
      </p:sp>
      <p:sp>
        <p:nvSpPr>
          <p:cNvPr id="8" name="TextBox 7">
            <a:extLst>
              <a:ext uri="{FF2B5EF4-FFF2-40B4-BE49-F238E27FC236}">
                <a16:creationId xmlns:a16="http://schemas.microsoft.com/office/drawing/2014/main" id="{56F1A1BE-A0DD-15CC-65B7-03AAC7048F1B}"/>
              </a:ext>
            </a:extLst>
          </p:cNvPr>
          <p:cNvSpPr txBox="1"/>
          <p:nvPr/>
        </p:nvSpPr>
        <p:spPr>
          <a:xfrm>
            <a:off x="2197437" y="4581775"/>
            <a:ext cx="8408680" cy="1200329"/>
          </a:xfrm>
          <a:prstGeom prst="rect">
            <a:avLst/>
          </a:prstGeom>
          <a:noFill/>
        </p:spPr>
        <p:txBody>
          <a:bodyPr wrap="square" rtlCol="0" anchor="ctr">
            <a:spAutoFit/>
          </a:bodyPr>
          <a:lstStyle/>
          <a:p>
            <a:pPr algn="r"/>
            <a:r>
              <a:rPr lang="ar-EG" b="1" dirty="0">
                <a:latin typeface="Frutiger LT Arabic 45 Light" panose="01000000000000000000" pitchFamily="2" charset="-78"/>
                <a:cs typeface="Frutiger LT Arabic 45 Light" panose="01000000000000000000" pitchFamily="2" charset="-78"/>
              </a:rPr>
              <a:t>التصميم ككل يهدف إلي :</a:t>
            </a:r>
          </a:p>
          <a:p>
            <a:pPr algn="r"/>
            <a:r>
              <a:rPr lang="ar-EG" b="1" dirty="0">
                <a:latin typeface="Frutiger LT Arabic 45 Light" panose="01000000000000000000" pitchFamily="2" charset="-78"/>
                <a:cs typeface="Frutiger LT Arabic 45 Light" panose="01000000000000000000" pitchFamily="2" charset="-78"/>
              </a:rPr>
              <a:t>ربط الشركة بالتراث الفرعوني لتسويق السياحة الثقافية والتاريخية </a:t>
            </a:r>
          </a:p>
          <a:p>
            <a:pPr algn="r"/>
            <a:r>
              <a:rPr lang="ar-EG" b="1" dirty="0">
                <a:latin typeface="Frutiger LT Arabic 45 Light" panose="01000000000000000000" pitchFamily="2" charset="-78"/>
                <a:cs typeface="Frutiger LT Arabic 45 Light" panose="01000000000000000000" pitchFamily="2" charset="-78"/>
              </a:rPr>
              <a:t>• تقديم صورة فاخرة واحترافية من خلال الألوان الراقية والخط الكلاسيكي                      </a:t>
            </a:r>
          </a:p>
          <a:p>
            <a:pPr algn="r"/>
            <a:r>
              <a:rPr lang="ar-EG" b="1" dirty="0">
                <a:latin typeface="Frutiger LT Arabic 45 Light" panose="01000000000000000000" pitchFamily="2" charset="-78"/>
                <a:cs typeface="Frutiger LT Arabic 45 Light" panose="01000000000000000000" pitchFamily="2" charset="-78"/>
              </a:rPr>
              <a:t> • إعطاء إحساس بالأمان والموثوقية من خلال رمز عين حورس.                                 </a:t>
            </a:r>
          </a:p>
        </p:txBody>
      </p:sp>
      <p:pic>
        <p:nvPicPr>
          <p:cNvPr id="7" name="Picture 6" descr="A screenshot of a cell phone">
            <a:extLst>
              <a:ext uri="{FF2B5EF4-FFF2-40B4-BE49-F238E27FC236}">
                <a16:creationId xmlns:a16="http://schemas.microsoft.com/office/drawing/2014/main" id="{6DF97840-6B9C-1C10-0EB7-4FFB4BFD11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9002" y="2106163"/>
            <a:ext cx="1008435" cy="2689551"/>
          </a:xfrm>
          <a:prstGeom prst="rect">
            <a:avLst/>
          </a:prstGeom>
        </p:spPr>
      </p:pic>
      <p:pic>
        <p:nvPicPr>
          <p:cNvPr id="12" name="Picture 11" descr="A black and white logo&#10;&#10;Description automatically generated">
            <a:extLst>
              <a:ext uri="{FF2B5EF4-FFF2-40B4-BE49-F238E27FC236}">
                <a16:creationId xmlns:a16="http://schemas.microsoft.com/office/drawing/2014/main" id="{EAB3371C-2CE5-F870-7D63-A3453C81447F}"/>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62266" y1="26784" x2="62266" y2="26784"/>
                        <a14:foregroundMark x1="33906" y1="32747" x2="33906" y2="32747"/>
                        <a14:foregroundMark x1="34609" y1="40567" x2="34609" y2="40567"/>
                        <a14:foregroundMark x1="35078" y1="54252" x2="35078" y2="54252"/>
                        <a14:foregroundMark x1="47344" y1="61681" x2="47813" y2="61681"/>
                        <a14:foregroundMark x1="67891" y1="58651" x2="67891" y2="58651"/>
                        <a14:backgroundMark x1="41484" y1="36559" x2="41484" y2="36559"/>
                        <a14:backgroundMark x1="45469" y1="29130" x2="45469" y2="29130"/>
                        <a14:backgroundMark x1="31875" y1="52981" x2="31875" y2="52981"/>
                        <a14:backgroundMark x1="31875" y1="58456" x2="31875" y2="58456"/>
                        <a14:backgroundMark x1="32266" y1="59140" x2="32266" y2="59140"/>
                        <a14:backgroundMark x1="29141" y1="58651" x2="29141" y2="58651"/>
                        <a14:backgroundMark x1="25000" y1="23949" x2="25000" y2="23949"/>
                      </a14:backgroundRemoval>
                    </a14:imgEffect>
                  </a14:imgLayer>
                </a14:imgProps>
              </a:ext>
              <a:ext uri="{28A0092B-C50C-407E-A947-70E740481C1C}">
                <a14:useLocalDpi xmlns:a14="http://schemas.microsoft.com/office/drawing/2010/main" val="0"/>
              </a:ext>
            </a:extLst>
          </a:blip>
          <a:stretch>
            <a:fillRect/>
          </a:stretch>
        </p:blipFill>
        <p:spPr>
          <a:xfrm>
            <a:off x="205683" y="228358"/>
            <a:ext cx="1339167" cy="1070287"/>
          </a:xfrm>
          <a:prstGeom prst="rect">
            <a:avLst/>
          </a:prstGeom>
        </p:spPr>
      </p:pic>
      <p:sp>
        <p:nvSpPr>
          <p:cNvPr id="15" name="Oval 14">
            <a:extLst>
              <a:ext uri="{FF2B5EF4-FFF2-40B4-BE49-F238E27FC236}">
                <a16:creationId xmlns:a16="http://schemas.microsoft.com/office/drawing/2014/main" id="{C0EBDE77-9D1F-D29F-0E29-4CFC5422A693}"/>
              </a:ext>
            </a:extLst>
          </p:cNvPr>
          <p:cNvSpPr/>
          <p:nvPr/>
        </p:nvSpPr>
        <p:spPr>
          <a:xfrm>
            <a:off x="4760955" y="6179696"/>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16" name="Oval 15">
            <a:extLst>
              <a:ext uri="{FF2B5EF4-FFF2-40B4-BE49-F238E27FC236}">
                <a16:creationId xmlns:a16="http://schemas.microsoft.com/office/drawing/2014/main" id="{BE53BCBD-A221-B0D6-C78C-CB57381D62B9}"/>
              </a:ext>
            </a:extLst>
          </p:cNvPr>
          <p:cNvSpPr/>
          <p:nvPr/>
        </p:nvSpPr>
        <p:spPr>
          <a:xfrm>
            <a:off x="7200282" y="6167017"/>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7" name="Oval 16">
            <a:extLst>
              <a:ext uri="{FF2B5EF4-FFF2-40B4-BE49-F238E27FC236}">
                <a16:creationId xmlns:a16="http://schemas.microsoft.com/office/drawing/2014/main" id="{77A1B194-3241-56F9-800F-A028F2879978}"/>
              </a:ext>
            </a:extLst>
          </p:cNvPr>
          <p:cNvSpPr/>
          <p:nvPr/>
        </p:nvSpPr>
        <p:spPr>
          <a:xfrm>
            <a:off x="1664654" y="6172323"/>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25" name="Picture 24" descr="A black background with a black square&#10;&#10;AI-generated content may be incorrect.">
            <a:extLst>
              <a:ext uri="{FF2B5EF4-FFF2-40B4-BE49-F238E27FC236}">
                <a16:creationId xmlns:a16="http://schemas.microsoft.com/office/drawing/2014/main" id="{86CB18EB-DAF9-5C4F-6686-4AE0C23088FD}"/>
              </a:ext>
            </a:extLst>
          </p:cNvPr>
          <p:cNvPicPr>
            <a:picLocks noChangeAspect="1"/>
          </p:cNvPicPr>
          <p:nvPr/>
        </p:nvPicPr>
        <p:blipFill>
          <a:blip r:embed="rId5">
            <a:duotone>
              <a:prstClr val="black"/>
              <a:schemeClr val="tx1">
                <a:tint val="45000"/>
                <a:satMod val="400000"/>
              </a:schemeClr>
            </a:duotone>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680394" y="6181763"/>
            <a:ext cx="490930" cy="490926"/>
          </a:xfrm>
          <a:prstGeom prst="rect">
            <a:avLst/>
          </a:prstGeom>
        </p:spPr>
      </p:pic>
      <p:pic>
        <p:nvPicPr>
          <p:cNvPr id="27" name="Picture 26" descr="A black background with a black square&#10;&#10;AI-generated content may be incorrect.">
            <a:extLst>
              <a:ext uri="{FF2B5EF4-FFF2-40B4-BE49-F238E27FC236}">
                <a16:creationId xmlns:a16="http://schemas.microsoft.com/office/drawing/2014/main" id="{78A6331A-F948-24D8-38F1-9A2C6AD3564B}"/>
              </a:ext>
            </a:extLst>
          </p:cNvPr>
          <p:cNvPicPr>
            <a:picLocks noChangeAspect="1"/>
          </p:cNvPicPr>
          <p:nvPr/>
        </p:nvPicPr>
        <p:blipFill>
          <a:blip r:embed="rId7">
            <a:duotone>
              <a:prstClr val="black"/>
              <a:srgbClr val="FFFFFF">
                <a:tint val="45000"/>
                <a:satMod val="400000"/>
              </a:srgbClr>
            </a:duotone>
            <a:extLst>
              <a:ext uri="{BEBA8EAE-BF5A-486C-A8C5-ECC9F3942E4B}">
                <a14:imgProps xmlns:a14="http://schemas.microsoft.com/office/drawing/2010/main">
                  <a14:imgLayer r:embed="rId8">
                    <a14:imgEffect>
                      <a14:sharpenSoften amount="-100000"/>
                    </a14:imgEffect>
                    <a14:imgEffect>
                      <a14:colorTemperature colorTemp="4700"/>
                    </a14:imgEffect>
                    <a14:imgEffect>
                      <a14:saturation sat="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760955" y="6181763"/>
            <a:ext cx="511682" cy="511682"/>
          </a:xfrm>
          <a:prstGeom prst="rect">
            <a:avLst/>
          </a:prstGeom>
        </p:spPr>
      </p:pic>
      <p:pic>
        <p:nvPicPr>
          <p:cNvPr id="30" name="Picture 29" descr="A black background with a black square&#10;&#10;AI-generated content may be incorrect.">
            <a:extLst>
              <a:ext uri="{FF2B5EF4-FFF2-40B4-BE49-F238E27FC236}">
                <a16:creationId xmlns:a16="http://schemas.microsoft.com/office/drawing/2014/main" id="{B05F221C-860B-61B2-0A42-D2DFF5F17376}"/>
              </a:ext>
            </a:extLst>
          </p:cNvPr>
          <p:cNvPicPr>
            <a:picLocks noChangeAspect="1"/>
          </p:cNvPicPr>
          <p:nvPr/>
        </p:nvPicPr>
        <p:blipFill>
          <a:blip r:embed="rId9">
            <a:duotone>
              <a:prstClr val="black"/>
              <a:srgbClr val="FFFFFF">
                <a:tint val="45000"/>
                <a:satMod val="400000"/>
              </a:srgbClr>
            </a:duotone>
            <a:extLst>
              <a:ext uri="{BEBA8EAE-BF5A-486C-A8C5-ECC9F3942E4B}">
                <a14:imgProps xmlns:a14="http://schemas.microsoft.com/office/drawing/2010/main">
                  <a14:imgLayer r:embed="rId10">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05294" y="6167017"/>
            <a:ext cx="506670" cy="505672"/>
          </a:xfrm>
          <a:prstGeom prst="rect">
            <a:avLst/>
          </a:prstGeom>
        </p:spPr>
      </p:pic>
      <p:sp>
        <p:nvSpPr>
          <p:cNvPr id="34" name="TextBox 33">
            <a:extLst>
              <a:ext uri="{FF2B5EF4-FFF2-40B4-BE49-F238E27FC236}">
                <a16:creationId xmlns:a16="http://schemas.microsoft.com/office/drawing/2014/main" id="{5AAA4A13-1AEF-080D-6C12-0BA3EC0F4C30}"/>
              </a:ext>
            </a:extLst>
          </p:cNvPr>
          <p:cNvSpPr txBox="1"/>
          <p:nvPr/>
        </p:nvSpPr>
        <p:spPr>
          <a:xfrm>
            <a:off x="2070952" y="6242560"/>
            <a:ext cx="2576075"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www.horizon.com</a:t>
            </a:r>
          </a:p>
        </p:txBody>
      </p:sp>
      <p:sp>
        <p:nvSpPr>
          <p:cNvPr id="35" name="TextBox 34">
            <a:extLst>
              <a:ext uri="{FF2B5EF4-FFF2-40B4-BE49-F238E27FC236}">
                <a16:creationId xmlns:a16="http://schemas.microsoft.com/office/drawing/2014/main" id="{92A3EF22-1F47-CE46-974F-5A1F7089C72B}"/>
              </a:ext>
            </a:extLst>
          </p:cNvPr>
          <p:cNvSpPr txBox="1"/>
          <p:nvPr/>
        </p:nvSpPr>
        <p:spPr>
          <a:xfrm>
            <a:off x="5024635" y="6249933"/>
            <a:ext cx="2360040"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01000000000</a:t>
            </a:r>
          </a:p>
        </p:txBody>
      </p:sp>
      <p:sp>
        <p:nvSpPr>
          <p:cNvPr id="36" name="TextBox 35">
            <a:extLst>
              <a:ext uri="{FF2B5EF4-FFF2-40B4-BE49-F238E27FC236}">
                <a16:creationId xmlns:a16="http://schemas.microsoft.com/office/drawing/2014/main" id="{A83787B7-B9F7-EFA7-634D-4DD9651EC957}"/>
              </a:ext>
            </a:extLst>
          </p:cNvPr>
          <p:cNvSpPr txBox="1"/>
          <p:nvPr/>
        </p:nvSpPr>
        <p:spPr>
          <a:xfrm>
            <a:off x="7704187" y="6235187"/>
            <a:ext cx="2982623"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HORIZON@GMAIL.COM</a:t>
            </a:r>
          </a:p>
        </p:txBody>
      </p:sp>
    </p:spTree>
    <p:extLst>
      <p:ext uri="{BB962C8B-B14F-4D97-AF65-F5344CB8AC3E}">
        <p14:creationId xmlns:p14="http://schemas.microsoft.com/office/powerpoint/2010/main" val="37487285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441">
        <p159:morph option="byObject"/>
      </p:transition>
    </mc:Choice>
    <mc:Fallback xmlns="">
      <p:transition spd="slow" advTm="441">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A black background with white text&#10;&#10;AI-generated content may be incorrect.">
            <a:extLst>
              <a:ext uri="{FF2B5EF4-FFF2-40B4-BE49-F238E27FC236}">
                <a16:creationId xmlns:a16="http://schemas.microsoft.com/office/drawing/2014/main" id="{2586D17F-FDE1-4710-A1D3-9ECC44A689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1701" y="1670944"/>
            <a:ext cx="7680849" cy="6858000"/>
          </a:xfrm>
          <a:prstGeom prst="rect">
            <a:avLst/>
          </a:prstGeom>
        </p:spPr>
      </p:pic>
      <p:sp>
        <p:nvSpPr>
          <p:cNvPr id="10" name="Rectangle 9">
            <a:extLst>
              <a:ext uri="{FF2B5EF4-FFF2-40B4-BE49-F238E27FC236}">
                <a16:creationId xmlns:a16="http://schemas.microsoft.com/office/drawing/2014/main" id="{379510F7-633B-11E1-CC12-4E0AB5F83E50}"/>
              </a:ext>
            </a:extLst>
          </p:cNvPr>
          <p:cNvSpPr/>
          <p:nvPr/>
        </p:nvSpPr>
        <p:spPr>
          <a:xfrm rot="2344462">
            <a:off x="11548917" y="2644450"/>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1" name="Rectangle 10">
            <a:extLst>
              <a:ext uri="{FF2B5EF4-FFF2-40B4-BE49-F238E27FC236}">
                <a16:creationId xmlns:a16="http://schemas.microsoft.com/office/drawing/2014/main" id="{99C01839-2CF6-6708-5200-264DC2C3A281}"/>
              </a:ext>
            </a:extLst>
          </p:cNvPr>
          <p:cNvSpPr/>
          <p:nvPr/>
        </p:nvSpPr>
        <p:spPr>
          <a:xfrm rot="18956436">
            <a:off x="37692" y="3661983"/>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3" name="Rectangle 12">
            <a:extLst>
              <a:ext uri="{FF2B5EF4-FFF2-40B4-BE49-F238E27FC236}">
                <a16:creationId xmlns:a16="http://schemas.microsoft.com/office/drawing/2014/main" id="{A8D3DC13-0705-076E-3B34-8C31D647FCE5}"/>
              </a:ext>
            </a:extLst>
          </p:cNvPr>
          <p:cNvSpPr/>
          <p:nvPr/>
        </p:nvSpPr>
        <p:spPr>
          <a:xfrm rot="18956436">
            <a:off x="11374927" y="-2096086"/>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4" name="Rectangle 13">
            <a:extLst>
              <a:ext uri="{FF2B5EF4-FFF2-40B4-BE49-F238E27FC236}">
                <a16:creationId xmlns:a16="http://schemas.microsoft.com/office/drawing/2014/main" id="{4937BF3E-B6E0-5436-8672-CBDC052D3522}"/>
              </a:ext>
            </a:extLst>
          </p:cNvPr>
          <p:cNvSpPr/>
          <p:nvPr/>
        </p:nvSpPr>
        <p:spPr>
          <a:xfrm rot="2335667">
            <a:off x="-1187103" y="-1775859"/>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8" name="TextBox 17">
            <a:extLst>
              <a:ext uri="{FF2B5EF4-FFF2-40B4-BE49-F238E27FC236}">
                <a16:creationId xmlns:a16="http://schemas.microsoft.com/office/drawing/2014/main" id="{8ED843C5-3E56-D514-F9C0-C5DFFDB85104}"/>
              </a:ext>
            </a:extLst>
          </p:cNvPr>
          <p:cNvSpPr txBox="1"/>
          <p:nvPr/>
        </p:nvSpPr>
        <p:spPr>
          <a:xfrm>
            <a:off x="1376520" y="1916848"/>
            <a:ext cx="9438957" cy="2031325"/>
          </a:xfrm>
          <a:prstGeom prst="rect">
            <a:avLst/>
          </a:prstGeom>
          <a:noFill/>
        </p:spPr>
        <p:txBody>
          <a:bodyPr wrap="square" rtlCol="0">
            <a:spAutoFit/>
          </a:bodyPr>
          <a:lstStyle/>
          <a:p>
            <a:pPr algn="r"/>
            <a:r>
              <a:rPr lang="ar-EG" b="1" dirty="0">
                <a:latin typeface="Frutiger LT Arabic 55 Roman" panose="01000000000000000000" pitchFamily="2" charset="-78"/>
                <a:cs typeface="Frutiger LT Arabic 55 Roman" panose="01000000000000000000" pitchFamily="2" charset="-78"/>
              </a:rPr>
              <a:t>الخط المستخدم فى الشعار يتميز بالاتى:</a:t>
            </a:r>
          </a:p>
          <a:p>
            <a:pPr algn="r"/>
            <a:endParaRPr lang="ar-EG" b="1" dirty="0">
              <a:latin typeface="Frutiger LT Arabic 55 Roman" panose="01000000000000000000" pitchFamily="2" charset="-78"/>
              <a:cs typeface="Frutiger LT Arabic 55 Roman" panose="01000000000000000000" pitchFamily="2" charset="-78"/>
            </a:endParaRPr>
          </a:p>
          <a:p>
            <a:pPr algn="r"/>
            <a:r>
              <a:rPr lang="ar-EG" b="1" dirty="0">
                <a:latin typeface="Frutiger LT Arabic 55 Roman" panose="01000000000000000000" pitchFamily="2" charset="-78"/>
                <a:cs typeface="Frutiger LT Arabic 55 Roman" panose="01000000000000000000" pitchFamily="2" charset="-78"/>
              </a:rPr>
              <a:t>    1-النمط الهندسى : الحروف تتكون من أشكال هندسية دقيقة (دوائر، خطوط مستقيمة،  وزوايا واضحة).</a:t>
            </a:r>
          </a:p>
          <a:p>
            <a:pPr algn="r"/>
            <a:r>
              <a:rPr lang="ar-EG" b="1" dirty="0">
                <a:latin typeface="Frutiger LT Arabic 55 Roman" panose="01000000000000000000" pitchFamily="2" charset="-78"/>
                <a:cs typeface="Frutiger LT Arabic 55 Roman" panose="01000000000000000000" pitchFamily="2" charset="-78"/>
              </a:rPr>
              <a:t>    2-عريض : يعطى احساسا بالقوة والثقة</a:t>
            </a:r>
          </a:p>
          <a:p>
            <a:pPr algn="r"/>
            <a:r>
              <a:rPr lang="ar-EG" b="1" dirty="0">
                <a:latin typeface="Frutiger LT Arabic 55 Roman" panose="01000000000000000000" pitchFamily="2" charset="-78"/>
                <a:cs typeface="Frutiger LT Arabic 55 Roman" panose="01000000000000000000" pitchFamily="2" charset="-78"/>
              </a:rPr>
              <a:t>    3-خطوط أفقية بارزة: الخطوط الأفقية المضافة في الحروف تعزز من المعنى البصري للكلمة</a:t>
            </a:r>
            <a:r>
              <a:rPr lang="en-US" b="1" dirty="0">
                <a:latin typeface="Frutiger LT Arabic 55 Roman" panose="01000000000000000000" pitchFamily="2" charset="-78"/>
                <a:cs typeface="Frutiger LT Arabic 55 Roman" panose="01000000000000000000" pitchFamily="2" charset="-78"/>
              </a:rPr>
              <a:t> </a:t>
            </a:r>
            <a:endParaRPr lang="ar-EG" b="1" dirty="0">
              <a:latin typeface="Frutiger LT Arabic 55 Roman" panose="01000000000000000000" pitchFamily="2" charset="-78"/>
              <a:cs typeface="Frutiger LT Arabic 55 Roman" panose="01000000000000000000" pitchFamily="2" charset="-78"/>
            </a:endParaRPr>
          </a:p>
        </p:txBody>
      </p:sp>
      <p:sp>
        <p:nvSpPr>
          <p:cNvPr id="12" name="TextBox 11">
            <a:extLst>
              <a:ext uri="{FF2B5EF4-FFF2-40B4-BE49-F238E27FC236}">
                <a16:creationId xmlns:a16="http://schemas.microsoft.com/office/drawing/2014/main" id="{6DD8CA5F-6713-FE59-3437-7079D205075C}"/>
              </a:ext>
            </a:extLst>
          </p:cNvPr>
          <p:cNvSpPr txBox="1"/>
          <p:nvPr/>
        </p:nvSpPr>
        <p:spPr>
          <a:xfrm>
            <a:off x="3724851" y="454688"/>
            <a:ext cx="4742298" cy="1107996"/>
          </a:xfrm>
          <a:prstGeom prst="rect">
            <a:avLst/>
          </a:prstGeom>
          <a:noFill/>
        </p:spPr>
        <p:txBody>
          <a:bodyPr wrap="square" rtlCol="0">
            <a:spAutoFit/>
          </a:bodyPr>
          <a:lstStyle/>
          <a:p>
            <a:r>
              <a:rPr lang="en-US" sz="6600" b="1" dirty="0">
                <a:solidFill>
                  <a:srgbClr val="FBC74F"/>
                </a:solidFill>
                <a:latin typeface="Mythology Of Egypt" panose="02000500000000000000" pitchFamily="2" charset="0"/>
              </a:rPr>
              <a:t>TYPOGRAPHY</a:t>
            </a:r>
          </a:p>
        </p:txBody>
      </p:sp>
      <p:pic>
        <p:nvPicPr>
          <p:cNvPr id="4" name="Picture 3" descr="A black and white logo&#10;&#10;Description automatically generated">
            <a:extLst>
              <a:ext uri="{FF2B5EF4-FFF2-40B4-BE49-F238E27FC236}">
                <a16:creationId xmlns:a16="http://schemas.microsoft.com/office/drawing/2014/main" id="{E1B03959-A8CD-A745-63E7-4D46644ABC4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62266" y1="26784" x2="62266" y2="26784"/>
                        <a14:foregroundMark x1="33906" y1="32747" x2="33906" y2="32747"/>
                        <a14:foregroundMark x1="34609" y1="40567" x2="34609" y2="40567"/>
                        <a14:foregroundMark x1="35078" y1="54252" x2="35078" y2="54252"/>
                        <a14:foregroundMark x1="47344" y1="61681" x2="47813" y2="61681"/>
                        <a14:foregroundMark x1="67891" y1="58651" x2="67891" y2="58651"/>
                        <a14:backgroundMark x1="41484" y1="36559" x2="41484" y2="36559"/>
                        <a14:backgroundMark x1="45469" y1="29130" x2="45469" y2="29130"/>
                        <a14:backgroundMark x1="31875" y1="52981" x2="31875" y2="52981"/>
                        <a14:backgroundMark x1="31875" y1="58456" x2="31875" y2="58456"/>
                        <a14:backgroundMark x1="32266" y1="59140" x2="32266" y2="59140"/>
                        <a14:backgroundMark x1="29141" y1="58651" x2="29141" y2="58651"/>
                        <a14:backgroundMark x1="25000" y1="23949" x2="25000" y2="23949"/>
                      </a14:backgroundRemoval>
                    </a14:imgEffect>
                  </a14:imgLayer>
                </a14:imgProps>
              </a:ext>
              <a:ext uri="{28A0092B-C50C-407E-A947-70E740481C1C}">
                <a14:useLocalDpi xmlns:a14="http://schemas.microsoft.com/office/drawing/2010/main" val="0"/>
              </a:ext>
            </a:extLst>
          </a:blip>
          <a:stretch>
            <a:fillRect/>
          </a:stretch>
        </p:blipFill>
        <p:spPr>
          <a:xfrm>
            <a:off x="205683" y="228358"/>
            <a:ext cx="1339167" cy="1070287"/>
          </a:xfrm>
          <a:prstGeom prst="rect">
            <a:avLst/>
          </a:prstGeom>
        </p:spPr>
      </p:pic>
      <p:sp>
        <p:nvSpPr>
          <p:cNvPr id="5" name="Oval 4">
            <a:extLst>
              <a:ext uri="{FF2B5EF4-FFF2-40B4-BE49-F238E27FC236}">
                <a16:creationId xmlns:a16="http://schemas.microsoft.com/office/drawing/2014/main" id="{85E4B8B6-B51B-1A02-3BC3-556BF4D099C9}"/>
              </a:ext>
            </a:extLst>
          </p:cNvPr>
          <p:cNvSpPr/>
          <p:nvPr/>
        </p:nvSpPr>
        <p:spPr>
          <a:xfrm>
            <a:off x="4760955" y="6179696"/>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6" name="Oval 5">
            <a:extLst>
              <a:ext uri="{FF2B5EF4-FFF2-40B4-BE49-F238E27FC236}">
                <a16:creationId xmlns:a16="http://schemas.microsoft.com/office/drawing/2014/main" id="{0F53FEEA-7346-7D20-E64F-2DED449E0379}"/>
              </a:ext>
            </a:extLst>
          </p:cNvPr>
          <p:cNvSpPr/>
          <p:nvPr/>
        </p:nvSpPr>
        <p:spPr>
          <a:xfrm>
            <a:off x="7200282" y="6167017"/>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8" name="Oval 7">
            <a:extLst>
              <a:ext uri="{FF2B5EF4-FFF2-40B4-BE49-F238E27FC236}">
                <a16:creationId xmlns:a16="http://schemas.microsoft.com/office/drawing/2014/main" id="{1CDE0443-2DE6-AA75-178C-852C80CA0176}"/>
              </a:ext>
            </a:extLst>
          </p:cNvPr>
          <p:cNvSpPr/>
          <p:nvPr/>
        </p:nvSpPr>
        <p:spPr>
          <a:xfrm>
            <a:off x="1664654" y="6172323"/>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9" name="Picture 8" descr="A black background with a black square&#10;&#10;AI-generated content may be incorrect.">
            <a:extLst>
              <a:ext uri="{FF2B5EF4-FFF2-40B4-BE49-F238E27FC236}">
                <a16:creationId xmlns:a16="http://schemas.microsoft.com/office/drawing/2014/main" id="{6E9FC4EE-A9F5-1B1D-33E1-A3D286190EFE}"/>
              </a:ext>
            </a:extLst>
          </p:cNvPr>
          <p:cNvPicPr>
            <a:picLocks noChangeAspect="1"/>
          </p:cNvPicPr>
          <p:nvPr/>
        </p:nvPicPr>
        <p:blipFill>
          <a:blip r:embed="rId5">
            <a:duotone>
              <a:prstClr val="black"/>
              <a:schemeClr val="tx1">
                <a:tint val="45000"/>
                <a:satMod val="400000"/>
              </a:schemeClr>
            </a:duotone>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680394" y="6181763"/>
            <a:ext cx="490930" cy="490926"/>
          </a:xfrm>
          <a:prstGeom prst="rect">
            <a:avLst/>
          </a:prstGeom>
        </p:spPr>
      </p:pic>
      <p:pic>
        <p:nvPicPr>
          <p:cNvPr id="17" name="Picture 16" descr="A black background with a black square&#10;&#10;AI-generated content may be incorrect.">
            <a:extLst>
              <a:ext uri="{FF2B5EF4-FFF2-40B4-BE49-F238E27FC236}">
                <a16:creationId xmlns:a16="http://schemas.microsoft.com/office/drawing/2014/main" id="{47956BAC-F694-3C12-8957-47E412FEABE3}"/>
              </a:ext>
            </a:extLst>
          </p:cNvPr>
          <p:cNvPicPr>
            <a:picLocks noChangeAspect="1"/>
          </p:cNvPicPr>
          <p:nvPr/>
        </p:nvPicPr>
        <p:blipFill>
          <a:blip r:embed="rId7">
            <a:duotone>
              <a:prstClr val="black"/>
              <a:srgbClr val="FFFFFF">
                <a:tint val="45000"/>
                <a:satMod val="400000"/>
              </a:srgbClr>
            </a:duotone>
            <a:extLst>
              <a:ext uri="{BEBA8EAE-BF5A-486C-A8C5-ECC9F3942E4B}">
                <a14:imgProps xmlns:a14="http://schemas.microsoft.com/office/drawing/2010/main">
                  <a14:imgLayer r:embed="rId8">
                    <a14:imgEffect>
                      <a14:sharpenSoften amount="-100000"/>
                    </a14:imgEffect>
                    <a14:imgEffect>
                      <a14:colorTemperature colorTemp="4700"/>
                    </a14:imgEffect>
                    <a14:imgEffect>
                      <a14:saturation sat="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760955" y="6181763"/>
            <a:ext cx="511682" cy="511682"/>
          </a:xfrm>
          <a:prstGeom prst="rect">
            <a:avLst/>
          </a:prstGeom>
        </p:spPr>
      </p:pic>
      <p:pic>
        <p:nvPicPr>
          <p:cNvPr id="19" name="Picture 18" descr="A black background with a black square&#10;&#10;AI-generated content may be incorrect.">
            <a:extLst>
              <a:ext uri="{FF2B5EF4-FFF2-40B4-BE49-F238E27FC236}">
                <a16:creationId xmlns:a16="http://schemas.microsoft.com/office/drawing/2014/main" id="{2F119A1E-9F17-D836-9162-9CE1A512A562}"/>
              </a:ext>
            </a:extLst>
          </p:cNvPr>
          <p:cNvPicPr>
            <a:picLocks noChangeAspect="1"/>
          </p:cNvPicPr>
          <p:nvPr/>
        </p:nvPicPr>
        <p:blipFill>
          <a:blip r:embed="rId9">
            <a:duotone>
              <a:prstClr val="black"/>
              <a:srgbClr val="FFFFFF">
                <a:tint val="45000"/>
                <a:satMod val="400000"/>
              </a:srgbClr>
            </a:duotone>
            <a:extLst>
              <a:ext uri="{BEBA8EAE-BF5A-486C-A8C5-ECC9F3942E4B}">
                <a14:imgProps xmlns:a14="http://schemas.microsoft.com/office/drawing/2010/main">
                  <a14:imgLayer r:embed="rId10">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05294" y="6167017"/>
            <a:ext cx="506670" cy="505672"/>
          </a:xfrm>
          <a:prstGeom prst="rect">
            <a:avLst/>
          </a:prstGeom>
        </p:spPr>
      </p:pic>
      <p:sp>
        <p:nvSpPr>
          <p:cNvPr id="20" name="TextBox 19">
            <a:extLst>
              <a:ext uri="{FF2B5EF4-FFF2-40B4-BE49-F238E27FC236}">
                <a16:creationId xmlns:a16="http://schemas.microsoft.com/office/drawing/2014/main" id="{D0760C82-2EFD-D74E-0888-E1B7C4BAF4D8}"/>
              </a:ext>
            </a:extLst>
          </p:cNvPr>
          <p:cNvSpPr txBox="1"/>
          <p:nvPr/>
        </p:nvSpPr>
        <p:spPr>
          <a:xfrm>
            <a:off x="2070952" y="6242560"/>
            <a:ext cx="2576075"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www.horizon.com</a:t>
            </a:r>
          </a:p>
        </p:txBody>
      </p:sp>
      <p:sp>
        <p:nvSpPr>
          <p:cNvPr id="21" name="TextBox 20">
            <a:extLst>
              <a:ext uri="{FF2B5EF4-FFF2-40B4-BE49-F238E27FC236}">
                <a16:creationId xmlns:a16="http://schemas.microsoft.com/office/drawing/2014/main" id="{F616BD71-F970-9D09-D938-A171E11E4A26}"/>
              </a:ext>
            </a:extLst>
          </p:cNvPr>
          <p:cNvSpPr txBox="1"/>
          <p:nvPr/>
        </p:nvSpPr>
        <p:spPr>
          <a:xfrm>
            <a:off x="5024635" y="6249933"/>
            <a:ext cx="2360040"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01000000000</a:t>
            </a:r>
          </a:p>
        </p:txBody>
      </p:sp>
      <p:sp>
        <p:nvSpPr>
          <p:cNvPr id="25" name="TextBox 24">
            <a:extLst>
              <a:ext uri="{FF2B5EF4-FFF2-40B4-BE49-F238E27FC236}">
                <a16:creationId xmlns:a16="http://schemas.microsoft.com/office/drawing/2014/main" id="{F3FAED89-8254-E624-7BD6-197F56E25456}"/>
              </a:ext>
            </a:extLst>
          </p:cNvPr>
          <p:cNvSpPr txBox="1"/>
          <p:nvPr/>
        </p:nvSpPr>
        <p:spPr>
          <a:xfrm>
            <a:off x="7704187" y="6235187"/>
            <a:ext cx="2982623"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HORIZON@GMAIL.COM</a:t>
            </a:r>
          </a:p>
        </p:txBody>
      </p:sp>
    </p:spTree>
    <p:extLst>
      <p:ext uri="{BB962C8B-B14F-4D97-AF65-F5344CB8AC3E}">
        <p14:creationId xmlns:p14="http://schemas.microsoft.com/office/powerpoint/2010/main" val="10740506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311">
        <p159:morph option="byObject"/>
      </p:transition>
    </mc:Choice>
    <mc:Fallback xmlns="">
      <p:transition spd="slow" advTm="1311">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79510F7-633B-11E1-CC12-4E0AB5F83E50}"/>
              </a:ext>
            </a:extLst>
          </p:cNvPr>
          <p:cNvSpPr/>
          <p:nvPr/>
        </p:nvSpPr>
        <p:spPr>
          <a:xfrm rot="2344462">
            <a:off x="11374928" y="2482542"/>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1" name="Rectangle 10">
            <a:extLst>
              <a:ext uri="{FF2B5EF4-FFF2-40B4-BE49-F238E27FC236}">
                <a16:creationId xmlns:a16="http://schemas.microsoft.com/office/drawing/2014/main" id="{99C01839-2CF6-6708-5200-264DC2C3A281}"/>
              </a:ext>
            </a:extLst>
          </p:cNvPr>
          <p:cNvSpPr/>
          <p:nvPr/>
        </p:nvSpPr>
        <p:spPr>
          <a:xfrm rot="18956436">
            <a:off x="37692" y="3661983"/>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3" name="Rectangle 12">
            <a:extLst>
              <a:ext uri="{FF2B5EF4-FFF2-40B4-BE49-F238E27FC236}">
                <a16:creationId xmlns:a16="http://schemas.microsoft.com/office/drawing/2014/main" id="{A8D3DC13-0705-076E-3B34-8C31D647FCE5}"/>
              </a:ext>
            </a:extLst>
          </p:cNvPr>
          <p:cNvSpPr/>
          <p:nvPr/>
        </p:nvSpPr>
        <p:spPr>
          <a:xfrm rot="18956436">
            <a:off x="11374927" y="-2096086"/>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4" name="Rectangle 13">
            <a:extLst>
              <a:ext uri="{FF2B5EF4-FFF2-40B4-BE49-F238E27FC236}">
                <a16:creationId xmlns:a16="http://schemas.microsoft.com/office/drawing/2014/main" id="{4937BF3E-B6E0-5436-8672-CBDC052D3522}"/>
              </a:ext>
            </a:extLst>
          </p:cNvPr>
          <p:cNvSpPr/>
          <p:nvPr/>
        </p:nvSpPr>
        <p:spPr>
          <a:xfrm rot="2335667">
            <a:off x="-1187103" y="-1775859"/>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2" name="TextBox 11">
            <a:extLst>
              <a:ext uri="{FF2B5EF4-FFF2-40B4-BE49-F238E27FC236}">
                <a16:creationId xmlns:a16="http://schemas.microsoft.com/office/drawing/2014/main" id="{6DD8CA5F-6713-FE59-3437-7079D205075C}"/>
              </a:ext>
            </a:extLst>
          </p:cNvPr>
          <p:cNvSpPr txBox="1"/>
          <p:nvPr/>
        </p:nvSpPr>
        <p:spPr>
          <a:xfrm>
            <a:off x="3051109" y="341901"/>
            <a:ext cx="6089782" cy="1015663"/>
          </a:xfrm>
          <a:prstGeom prst="rect">
            <a:avLst/>
          </a:prstGeom>
          <a:noFill/>
        </p:spPr>
        <p:txBody>
          <a:bodyPr wrap="square" rtlCol="0">
            <a:spAutoFit/>
          </a:bodyPr>
          <a:lstStyle/>
          <a:p>
            <a:pPr algn="ctr"/>
            <a:r>
              <a:rPr lang="en-US" sz="6000" b="1" dirty="0">
                <a:solidFill>
                  <a:srgbClr val="FBC74F"/>
                </a:solidFill>
                <a:latin typeface="Mythology Of Egypt" panose="02000500000000000000" pitchFamily="2" charset="0"/>
              </a:rPr>
              <a:t>BILLBOARD DESIGN</a:t>
            </a:r>
          </a:p>
        </p:txBody>
      </p:sp>
      <p:pic>
        <p:nvPicPr>
          <p:cNvPr id="5" name="Picture 4" descr="A billboard with a city in the background&#10;&#10;Description automatically generated">
            <a:extLst>
              <a:ext uri="{FF2B5EF4-FFF2-40B4-BE49-F238E27FC236}">
                <a16:creationId xmlns:a16="http://schemas.microsoft.com/office/drawing/2014/main" id="{78367F3E-A5B5-75B3-6ADE-4CC516FFCD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3997" y="1464162"/>
            <a:ext cx="3375252" cy="2382067"/>
          </a:xfrm>
          <a:prstGeom prst="rect">
            <a:avLst/>
          </a:prstGeom>
        </p:spPr>
      </p:pic>
      <p:pic>
        <p:nvPicPr>
          <p:cNvPr id="9" name="Picture 8" descr="A billboard on a bridge&#10;&#10;Description automatically generated with medium confidence">
            <a:extLst>
              <a:ext uri="{FF2B5EF4-FFF2-40B4-BE49-F238E27FC236}">
                <a16:creationId xmlns:a16="http://schemas.microsoft.com/office/drawing/2014/main" id="{B0B4994B-77C6-F085-77F9-9B79B6E783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88462" y="1464162"/>
            <a:ext cx="3458990" cy="2421293"/>
          </a:xfrm>
          <a:prstGeom prst="rect">
            <a:avLst/>
          </a:prstGeom>
        </p:spPr>
      </p:pic>
      <p:pic>
        <p:nvPicPr>
          <p:cNvPr id="16" name="Picture 15" descr="A billboard with pyramids and buildings in the background&#10;&#10;Description automatically generated">
            <a:extLst>
              <a:ext uri="{FF2B5EF4-FFF2-40B4-BE49-F238E27FC236}">
                <a16:creationId xmlns:a16="http://schemas.microsoft.com/office/drawing/2014/main" id="{860C4FF8-47DE-9D1D-01F2-EAC5A25BF8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93997" y="3969124"/>
            <a:ext cx="3375252" cy="2085611"/>
          </a:xfrm>
          <a:prstGeom prst="rect">
            <a:avLst/>
          </a:prstGeom>
        </p:spPr>
      </p:pic>
      <p:pic>
        <p:nvPicPr>
          <p:cNvPr id="21" name="Picture 20" descr="A large billboard with a blue and white logo&#10;&#10;Description automatically generated">
            <a:extLst>
              <a:ext uri="{FF2B5EF4-FFF2-40B4-BE49-F238E27FC236}">
                <a16:creationId xmlns:a16="http://schemas.microsoft.com/office/drawing/2014/main" id="{A8932AF3-0B67-2FB2-5A28-B6538DC3FA7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88462" y="4095187"/>
            <a:ext cx="3473177" cy="1959548"/>
          </a:xfrm>
          <a:prstGeom prst="rect">
            <a:avLst/>
          </a:prstGeom>
        </p:spPr>
      </p:pic>
      <p:pic>
        <p:nvPicPr>
          <p:cNvPr id="2" name="Picture 1" descr="A black and white logo&#10;&#10;Description automatically generated">
            <a:extLst>
              <a:ext uri="{FF2B5EF4-FFF2-40B4-BE49-F238E27FC236}">
                <a16:creationId xmlns:a16="http://schemas.microsoft.com/office/drawing/2014/main" id="{E0D85915-746D-A8CC-43C0-DA541A577364}"/>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foregroundMark x1="62266" y1="26784" x2="62266" y2="26784"/>
                        <a14:foregroundMark x1="33906" y1="32747" x2="33906" y2="32747"/>
                        <a14:foregroundMark x1="34609" y1="40567" x2="34609" y2="40567"/>
                        <a14:foregroundMark x1="35078" y1="54252" x2="35078" y2="54252"/>
                        <a14:foregroundMark x1="47344" y1="61681" x2="47813" y2="61681"/>
                        <a14:foregroundMark x1="67891" y1="58651" x2="67891" y2="58651"/>
                        <a14:backgroundMark x1="41484" y1="36559" x2="41484" y2="36559"/>
                        <a14:backgroundMark x1="45469" y1="29130" x2="45469" y2="29130"/>
                        <a14:backgroundMark x1="31875" y1="52981" x2="31875" y2="52981"/>
                        <a14:backgroundMark x1="31875" y1="58456" x2="31875" y2="58456"/>
                        <a14:backgroundMark x1="32266" y1="59140" x2="32266" y2="59140"/>
                        <a14:backgroundMark x1="29141" y1="58651" x2="29141" y2="58651"/>
                        <a14:backgroundMark x1="25000" y1="23949" x2="25000" y2="23949"/>
                      </a14:backgroundRemoval>
                    </a14:imgEffect>
                  </a14:imgLayer>
                </a14:imgProps>
              </a:ext>
              <a:ext uri="{28A0092B-C50C-407E-A947-70E740481C1C}">
                <a14:useLocalDpi xmlns:a14="http://schemas.microsoft.com/office/drawing/2010/main" val="0"/>
              </a:ext>
            </a:extLst>
          </a:blip>
          <a:stretch>
            <a:fillRect/>
          </a:stretch>
        </p:blipFill>
        <p:spPr>
          <a:xfrm>
            <a:off x="205683" y="228358"/>
            <a:ext cx="1339167" cy="1070287"/>
          </a:xfrm>
          <a:prstGeom prst="rect">
            <a:avLst/>
          </a:prstGeom>
        </p:spPr>
      </p:pic>
      <p:sp>
        <p:nvSpPr>
          <p:cNvPr id="4" name="Oval 3">
            <a:extLst>
              <a:ext uri="{FF2B5EF4-FFF2-40B4-BE49-F238E27FC236}">
                <a16:creationId xmlns:a16="http://schemas.microsoft.com/office/drawing/2014/main" id="{6A3FC93D-4285-4C69-7F47-117A64820D0A}"/>
              </a:ext>
            </a:extLst>
          </p:cNvPr>
          <p:cNvSpPr/>
          <p:nvPr/>
        </p:nvSpPr>
        <p:spPr>
          <a:xfrm>
            <a:off x="4760955" y="6179696"/>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6" name="Oval 5">
            <a:extLst>
              <a:ext uri="{FF2B5EF4-FFF2-40B4-BE49-F238E27FC236}">
                <a16:creationId xmlns:a16="http://schemas.microsoft.com/office/drawing/2014/main" id="{314481A5-465D-B11A-44A9-DC7062F25789}"/>
              </a:ext>
            </a:extLst>
          </p:cNvPr>
          <p:cNvSpPr/>
          <p:nvPr/>
        </p:nvSpPr>
        <p:spPr>
          <a:xfrm>
            <a:off x="7200282" y="6167017"/>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7" name="Oval 6">
            <a:extLst>
              <a:ext uri="{FF2B5EF4-FFF2-40B4-BE49-F238E27FC236}">
                <a16:creationId xmlns:a16="http://schemas.microsoft.com/office/drawing/2014/main" id="{3C803D01-5ED9-BB7C-9844-2B802D3B85B3}"/>
              </a:ext>
            </a:extLst>
          </p:cNvPr>
          <p:cNvSpPr/>
          <p:nvPr/>
        </p:nvSpPr>
        <p:spPr>
          <a:xfrm>
            <a:off x="1664654" y="6172323"/>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8" name="Picture 7" descr="A black background with a black square&#10;&#10;AI-generated content may be incorrect.">
            <a:extLst>
              <a:ext uri="{FF2B5EF4-FFF2-40B4-BE49-F238E27FC236}">
                <a16:creationId xmlns:a16="http://schemas.microsoft.com/office/drawing/2014/main" id="{3954E5E9-8951-2ED1-203F-AC9CBC4123FD}"/>
              </a:ext>
            </a:extLst>
          </p:cNvPr>
          <p:cNvPicPr>
            <a:picLocks noChangeAspect="1"/>
          </p:cNvPicPr>
          <p:nvPr/>
        </p:nvPicPr>
        <p:blipFill>
          <a:blip r:embed="rId8">
            <a:duotone>
              <a:prstClr val="black"/>
              <a:schemeClr val="tx1">
                <a:tint val="45000"/>
                <a:satMod val="400000"/>
              </a:schemeClr>
            </a:duotone>
            <a:extLst>
              <a:ext uri="{BEBA8EAE-BF5A-486C-A8C5-ECC9F3942E4B}">
                <a14:imgProps xmlns:a14="http://schemas.microsoft.com/office/drawing/2010/main">
                  <a14:imgLayer r:embed="rId9">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680394" y="6181763"/>
            <a:ext cx="490930" cy="490926"/>
          </a:xfrm>
          <a:prstGeom prst="rect">
            <a:avLst/>
          </a:prstGeom>
        </p:spPr>
      </p:pic>
      <p:pic>
        <p:nvPicPr>
          <p:cNvPr id="15" name="Picture 14" descr="A black background with a black square&#10;&#10;AI-generated content may be incorrect.">
            <a:extLst>
              <a:ext uri="{FF2B5EF4-FFF2-40B4-BE49-F238E27FC236}">
                <a16:creationId xmlns:a16="http://schemas.microsoft.com/office/drawing/2014/main" id="{01464D9E-56D2-903B-A5A4-AEB44739F657}"/>
              </a:ext>
            </a:extLst>
          </p:cNvPr>
          <p:cNvPicPr>
            <a:picLocks noChangeAspect="1"/>
          </p:cNvPicPr>
          <p:nvPr/>
        </p:nvPicPr>
        <p:blipFill>
          <a:blip r:embed="rId10">
            <a:duotone>
              <a:prstClr val="black"/>
              <a:srgbClr val="FFFFFF">
                <a:tint val="45000"/>
                <a:satMod val="400000"/>
              </a:srgbClr>
            </a:duotone>
            <a:extLst>
              <a:ext uri="{BEBA8EAE-BF5A-486C-A8C5-ECC9F3942E4B}">
                <a14:imgProps xmlns:a14="http://schemas.microsoft.com/office/drawing/2010/main">
                  <a14:imgLayer r:embed="rId11">
                    <a14:imgEffect>
                      <a14:sharpenSoften amount="-100000"/>
                    </a14:imgEffect>
                    <a14:imgEffect>
                      <a14:colorTemperature colorTemp="4700"/>
                    </a14:imgEffect>
                    <a14:imgEffect>
                      <a14:saturation sat="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760955" y="6181763"/>
            <a:ext cx="511682" cy="511682"/>
          </a:xfrm>
          <a:prstGeom prst="rect">
            <a:avLst/>
          </a:prstGeom>
        </p:spPr>
      </p:pic>
      <p:pic>
        <p:nvPicPr>
          <p:cNvPr id="18" name="Picture 17" descr="A black background with a black square&#10;&#10;AI-generated content may be incorrect.">
            <a:extLst>
              <a:ext uri="{FF2B5EF4-FFF2-40B4-BE49-F238E27FC236}">
                <a16:creationId xmlns:a16="http://schemas.microsoft.com/office/drawing/2014/main" id="{8CE3FD9F-CA40-BF32-0DFC-96DAC20E0649}"/>
              </a:ext>
            </a:extLst>
          </p:cNvPr>
          <p:cNvPicPr>
            <a:picLocks noChangeAspect="1"/>
          </p:cNvPicPr>
          <p:nvPr/>
        </p:nvPicPr>
        <p:blipFill>
          <a:blip r:embed="rId12">
            <a:duotone>
              <a:prstClr val="black"/>
              <a:srgbClr val="FFFFFF">
                <a:tint val="45000"/>
                <a:satMod val="400000"/>
              </a:srgbClr>
            </a:duotone>
            <a:extLst>
              <a:ext uri="{BEBA8EAE-BF5A-486C-A8C5-ECC9F3942E4B}">
                <a14:imgProps xmlns:a14="http://schemas.microsoft.com/office/drawing/2010/main">
                  <a14:imgLayer r:embed="rId1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05294" y="6167017"/>
            <a:ext cx="506670" cy="505672"/>
          </a:xfrm>
          <a:prstGeom prst="rect">
            <a:avLst/>
          </a:prstGeom>
        </p:spPr>
      </p:pic>
      <p:sp>
        <p:nvSpPr>
          <p:cNvPr id="20" name="TextBox 19">
            <a:extLst>
              <a:ext uri="{FF2B5EF4-FFF2-40B4-BE49-F238E27FC236}">
                <a16:creationId xmlns:a16="http://schemas.microsoft.com/office/drawing/2014/main" id="{205A9177-4A60-C903-9E97-5BA0A413BB29}"/>
              </a:ext>
            </a:extLst>
          </p:cNvPr>
          <p:cNvSpPr txBox="1"/>
          <p:nvPr/>
        </p:nvSpPr>
        <p:spPr>
          <a:xfrm>
            <a:off x="2070952" y="6242560"/>
            <a:ext cx="2576075"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www.horizon.com</a:t>
            </a:r>
          </a:p>
        </p:txBody>
      </p:sp>
      <p:sp>
        <p:nvSpPr>
          <p:cNvPr id="25" name="TextBox 24">
            <a:extLst>
              <a:ext uri="{FF2B5EF4-FFF2-40B4-BE49-F238E27FC236}">
                <a16:creationId xmlns:a16="http://schemas.microsoft.com/office/drawing/2014/main" id="{EFB93C76-5F10-4103-A0AC-D34FD449D8C1}"/>
              </a:ext>
            </a:extLst>
          </p:cNvPr>
          <p:cNvSpPr txBox="1"/>
          <p:nvPr/>
        </p:nvSpPr>
        <p:spPr>
          <a:xfrm>
            <a:off x="5024635" y="6249933"/>
            <a:ext cx="2360040"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01000000000</a:t>
            </a:r>
          </a:p>
        </p:txBody>
      </p:sp>
      <p:sp>
        <p:nvSpPr>
          <p:cNvPr id="27" name="TextBox 26">
            <a:extLst>
              <a:ext uri="{FF2B5EF4-FFF2-40B4-BE49-F238E27FC236}">
                <a16:creationId xmlns:a16="http://schemas.microsoft.com/office/drawing/2014/main" id="{A1398042-E2A0-25CD-1BDB-B2CE9845A2B2}"/>
              </a:ext>
            </a:extLst>
          </p:cNvPr>
          <p:cNvSpPr txBox="1"/>
          <p:nvPr/>
        </p:nvSpPr>
        <p:spPr>
          <a:xfrm>
            <a:off x="7704187" y="6235187"/>
            <a:ext cx="2982623"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HORIZON@GMAIL.COM</a:t>
            </a:r>
          </a:p>
        </p:txBody>
      </p:sp>
    </p:spTree>
    <p:extLst>
      <p:ext uri="{BB962C8B-B14F-4D97-AF65-F5344CB8AC3E}">
        <p14:creationId xmlns:p14="http://schemas.microsoft.com/office/powerpoint/2010/main" val="26865538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492">
        <p159:morph option="byObject"/>
      </p:transition>
    </mc:Choice>
    <mc:Fallback xmlns="">
      <p:transition spd="slow" advTm="2492">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79510F7-633B-11E1-CC12-4E0AB5F83E50}"/>
              </a:ext>
            </a:extLst>
          </p:cNvPr>
          <p:cNvSpPr/>
          <p:nvPr/>
        </p:nvSpPr>
        <p:spPr>
          <a:xfrm rot="2344462">
            <a:off x="11374928" y="2482542"/>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1" name="Rectangle 10">
            <a:extLst>
              <a:ext uri="{FF2B5EF4-FFF2-40B4-BE49-F238E27FC236}">
                <a16:creationId xmlns:a16="http://schemas.microsoft.com/office/drawing/2014/main" id="{99C01839-2CF6-6708-5200-264DC2C3A281}"/>
              </a:ext>
            </a:extLst>
          </p:cNvPr>
          <p:cNvSpPr/>
          <p:nvPr/>
        </p:nvSpPr>
        <p:spPr>
          <a:xfrm rot="18956436">
            <a:off x="37692" y="3661983"/>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3" name="Rectangle 12">
            <a:extLst>
              <a:ext uri="{FF2B5EF4-FFF2-40B4-BE49-F238E27FC236}">
                <a16:creationId xmlns:a16="http://schemas.microsoft.com/office/drawing/2014/main" id="{A8D3DC13-0705-076E-3B34-8C31D647FCE5}"/>
              </a:ext>
            </a:extLst>
          </p:cNvPr>
          <p:cNvSpPr/>
          <p:nvPr/>
        </p:nvSpPr>
        <p:spPr>
          <a:xfrm rot="18956436">
            <a:off x="11374927" y="-2096086"/>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4" name="Rectangle 13">
            <a:extLst>
              <a:ext uri="{FF2B5EF4-FFF2-40B4-BE49-F238E27FC236}">
                <a16:creationId xmlns:a16="http://schemas.microsoft.com/office/drawing/2014/main" id="{4937BF3E-B6E0-5436-8672-CBDC052D3522}"/>
              </a:ext>
            </a:extLst>
          </p:cNvPr>
          <p:cNvSpPr/>
          <p:nvPr/>
        </p:nvSpPr>
        <p:spPr>
          <a:xfrm rot="2335667">
            <a:off x="-1187103" y="-1775859"/>
            <a:ext cx="1634145" cy="6149009"/>
          </a:xfrm>
          <a:prstGeom prst="rect">
            <a:avLst/>
          </a:prstGeom>
          <a:solidFill>
            <a:srgbClr val="A87D5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a:p>
        </p:txBody>
      </p:sp>
      <p:sp>
        <p:nvSpPr>
          <p:cNvPr id="12" name="TextBox 11">
            <a:extLst>
              <a:ext uri="{FF2B5EF4-FFF2-40B4-BE49-F238E27FC236}">
                <a16:creationId xmlns:a16="http://schemas.microsoft.com/office/drawing/2014/main" id="{6DD8CA5F-6713-FE59-3437-7079D205075C}"/>
              </a:ext>
            </a:extLst>
          </p:cNvPr>
          <p:cNvSpPr txBox="1"/>
          <p:nvPr/>
        </p:nvSpPr>
        <p:spPr>
          <a:xfrm>
            <a:off x="4036955" y="425512"/>
            <a:ext cx="4118089" cy="1107996"/>
          </a:xfrm>
          <a:prstGeom prst="rect">
            <a:avLst/>
          </a:prstGeom>
          <a:noFill/>
        </p:spPr>
        <p:txBody>
          <a:bodyPr wrap="square" rtlCol="0">
            <a:spAutoFit/>
          </a:bodyPr>
          <a:lstStyle/>
          <a:p>
            <a:pPr algn="ctr"/>
            <a:r>
              <a:rPr lang="en-US" sz="6600" b="1" dirty="0">
                <a:solidFill>
                  <a:srgbClr val="FBC74F"/>
                </a:solidFill>
                <a:latin typeface="Mythology Of Egypt" panose="02000500000000000000" pitchFamily="2" charset="0"/>
              </a:rPr>
              <a:t>ID DESIGN</a:t>
            </a:r>
          </a:p>
        </p:txBody>
      </p:sp>
      <p:pic>
        <p:nvPicPr>
          <p:cNvPr id="18" name="Picture 17" descr="A close-up of a card&#10;&#10;Description automatically generated">
            <a:extLst>
              <a:ext uri="{FF2B5EF4-FFF2-40B4-BE49-F238E27FC236}">
                <a16:creationId xmlns:a16="http://schemas.microsoft.com/office/drawing/2014/main" id="{D98AB28A-5BE9-4D0C-322F-C38B5015CB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3727" y="1900161"/>
            <a:ext cx="2473503" cy="3711705"/>
          </a:xfrm>
          <a:prstGeom prst="rect">
            <a:avLst/>
          </a:prstGeom>
        </p:spPr>
      </p:pic>
      <p:pic>
        <p:nvPicPr>
          <p:cNvPr id="20" name="Picture 19" descr="A blue and yellow identification card&#10;&#10;Description automatically generated">
            <a:extLst>
              <a:ext uri="{FF2B5EF4-FFF2-40B4-BE49-F238E27FC236}">
                <a16:creationId xmlns:a16="http://schemas.microsoft.com/office/drawing/2014/main" id="{16D8B93A-504A-59F4-05CA-F17A788E55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1983" y="1900161"/>
            <a:ext cx="2473502" cy="3711701"/>
          </a:xfrm>
          <a:prstGeom prst="rect">
            <a:avLst/>
          </a:prstGeom>
        </p:spPr>
      </p:pic>
      <p:pic>
        <p:nvPicPr>
          <p:cNvPr id="3" name="Picture 2" descr="A black and white logo&#10;&#10;Description automatically generated">
            <a:extLst>
              <a:ext uri="{FF2B5EF4-FFF2-40B4-BE49-F238E27FC236}">
                <a16:creationId xmlns:a16="http://schemas.microsoft.com/office/drawing/2014/main" id="{635EF3BD-0557-30D3-9ED2-5DE9430D7004}"/>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62266" y1="26784" x2="62266" y2="26784"/>
                        <a14:foregroundMark x1="33906" y1="32747" x2="33906" y2="32747"/>
                        <a14:foregroundMark x1="34609" y1="40567" x2="34609" y2="40567"/>
                        <a14:foregroundMark x1="35078" y1="54252" x2="35078" y2="54252"/>
                        <a14:foregroundMark x1="47344" y1="61681" x2="47813" y2="61681"/>
                        <a14:foregroundMark x1="67891" y1="58651" x2="67891" y2="58651"/>
                        <a14:backgroundMark x1="41484" y1="36559" x2="41484" y2="36559"/>
                        <a14:backgroundMark x1="45469" y1="29130" x2="45469" y2="29130"/>
                        <a14:backgroundMark x1="31875" y1="52981" x2="31875" y2="52981"/>
                        <a14:backgroundMark x1="31875" y1="58456" x2="31875" y2="58456"/>
                        <a14:backgroundMark x1="32266" y1="59140" x2="32266" y2="59140"/>
                        <a14:backgroundMark x1="29141" y1="58651" x2="29141" y2="58651"/>
                        <a14:backgroundMark x1="25000" y1="23949" x2="25000" y2="23949"/>
                      </a14:backgroundRemoval>
                    </a14:imgEffect>
                  </a14:imgLayer>
                </a14:imgProps>
              </a:ext>
              <a:ext uri="{28A0092B-C50C-407E-A947-70E740481C1C}">
                <a14:useLocalDpi xmlns:a14="http://schemas.microsoft.com/office/drawing/2010/main" val="0"/>
              </a:ext>
            </a:extLst>
          </a:blip>
          <a:stretch>
            <a:fillRect/>
          </a:stretch>
        </p:blipFill>
        <p:spPr>
          <a:xfrm>
            <a:off x="205683" y="228358"/>
            <a:ext cx="1339167" cy="1070287"/>
          </a:xfrm>
          <a:prstGeom prst="rect">
            <a:avLst/>
          </a:prstGeom>
        </p:spPr>
      </p:pic>
      <p:sp>
        <p:nvSpPr>
          <p:cNvPr id="5" name="Oval 4">
            <a:extLst>
              <a:ext uri="{FF2B5EF4-FFF2-40B4-BE49-F238E27FC236}">
                <a16:creationId xmlns:a16="http://schemas.microsoft.com/office/drawing/2014/main" id="{D0021853-CBE7-19D7-31A1-60A969B86C48}"/>
              </a:ext>
            </a:extLst>
          </p:cNvPr>
          <p:cNvSpPr/>
          <p:nvPr/>
        </p:nvSpPr>
        <p:spPr>
          <a:xfrm>
            <a:off x="4760955" y="6179696"/>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6" name="Oval 5">
            <a:extLst>
              <a:ext uri="{FF2B5EF4-FFF2-40B4-BE49-F238E27FC236}">
                <a16:creationId xmlns:a16="http://schemas.microsoft.com/office/drawing/2014/main" id="{BE8EF932-FF55-D7C0-1B92-C0FDE48AD0AF}"/>
              </a:ext>
            </a:extLst>
          </p:cNvPr>
          <p:cNvSpPr/>
          <p:nvPr/>
        </p:nvSpPr>
        <p:spPr>
          <a:xfrm>
            <a:off x="7200282" y="6167017"/>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8" name="Oval 7">
            <a:extLst>
              <a:ext uri="{FF2B5EF4-FFF2-40B4-BE49-F238E27FC236}">
                <a16:creationId xmlns:a16="http://schemas.microsoft.com/office/drawing/2014/main" id="{13DDF712-27B8-90EF-8AAB-6825A6AEB4BF}"/>
              </a:ext>
            </a:extLst>
          </p:cNvPr>
          <p:cNvSpPr/>
          <p:nvPr/>
        </p:nvSpPr>
        <p:spPr>
          <a:xfrm>
            <a:off x="1664654" y="6172323"/>
            <a:ext cx="506670" cy="509806"/>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9" name="Picture 8" descr="A black background with a black square&#10;&#10;AI-generated content may be incorrect.">
            <a:extLst>
              <a:ext uri="{FF2B5EF4-FFF2-40B4-BE49-F238E27FC236}">
                <a16:creationId xmlns:a16="http://schemas.microsoft.com/office/drawing/2014/main" id="{D698F819-1E70-B6F0-C67A-9C0E199D7B98}"/>
              </a:ext>
            </a:extLst>
          </p:cNvPr>
          <p:cNvPicPr>
            <a:picLocks noChangeAspect="1"/>
          </p:cNvPicPr>
          <p:nvPr/>
        </p:nvPicPr>
        <p:blipFill>
          <a:blip r:embed="rId6">
            <a:duotone>
              <a:prstClr val="black"/>
              <a:schemeClr val="tx1">
                <a:tint val="45000"/>
                <a:satMod val="400000"/>
              </a:schemeClr>
            </a:duotone>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680394" y="6181763"/>
            <a:ext cx="490930" cy="490926"/>
          </a:xfrm>
          <a:prstGeom prst="rect">
            <a:avLst/>
          </a:prstGeom>
        </p:spPr>
      </p:pic>
      <p:pic>
        <p:nvPicPr>
          <p:cNvPr id="16" name="Picture 15" descr="A black background with a black square&#10;&#10;AI-generated content may be incorrect.">
            <a:extLst>
              <a:ext uri="{FF2B5EF4-FFF2-40B4-BE49-F238E27FC236}">
                <a16:creationId xmlns:a16="http://schemas.microsoft.com/office/drawing/2014/main" id="{9CC574B5-8ABD-5A5A-E4E5-C5491F1267C1}"/>
              </a:ext>
            </a:extLst>
          </p:cNvPr>
          <p:cNvPicPr>
            <a:picLocks noChangeAspect="1"/>
          </p:cNvPicPr>
          <p:nvPr/>
        </p:nvPicPr>
        <p:blipFill>
          <a:blip r:embed="rId8">
            <a:duotone>
              <a:prstClr val="black"/>
              <a:srgbClr val="FFFFFF">
                <a:tint val="45000"/>
                <a:satMod val="400000"/>
              </a:srgbClr>
            </a:duotone>
            <a:extLst>
              <a:ext uri="{BEBA8EAE-BF5A-486C-A8C5-ECC9F3942E4B}">
                <a14:imgProps xmlns:a14="http://schemas.microsoft.com/office/drawing/2010/main">
                  <a14:imgLayer r:embed="rId9">
                    <a14:imgEffect>
                      <a14:sharpenSoften amount="-100000"/>
                    </a14:imgEffect>
                    <a14:imgEffect>
                      <a14:colorTemperature colorTemp="4700"/>
                    </a14:imgEffect>
                    <a14:imgEffect>
                      <a14:saturation sat="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760955" y="6181763"/>
            <a:ext cx="511682" cy="511682"/>
          </a:xfrm>
          <a:prstGeom prst="rect">
            <a:avLst/>
          </a:prstGeom>
        </p:spPr>
      </p:pic>
      <p:pic>
        <p:nvPicPr>
          <p:cNvPr id="17" name="Picture 16" descr="A black background with a black square&#10;&#10;AI-generated content may be incorrect.">
            <a:extLst>
              <a:ext uri="{FF2B5EF4-FFF2-40B4-BE49-F238E27FC236}">
                <a16:creationId xmlns:a16="http://schemas.microsoft.com/office/drawing/2014/main" id="{DD57CD6B-53E8-BC47-249A-FCB93C712CDF}"/>
              </a:ext>
            </a:extLst>
          </p:cNvPr>
          <p:cNvPicPr>
            <a:picLocks noChangeAspect="1"/>
          </p:cNvPicPr>
          <p:nvPr/>
        </p:nvPicPr>
        <p:blipFill>
          <a:blip r:embed="rId10">
            <a:duotone>
              <a:prstClr val="black"/>
              <a:srgbClr val="FFFFFF">
                <a:tint val="45000"/>
                <a:satMod val="400000"/>
              </a:srgbClr>
            </a:duotone>
            <a:extLst>
              <a:ext uri="{BEBA8EAE-BF5A-486C-A8C5-ECC9F3942E4B}">
                <a14:imgProps xmlns:a14="http://schemas.microsoft.com/office/drawing/2010/main">
                  <a14:imgLayer r:embed="rId11">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05294" y="6167017"/>
            <a:ext cx="506670" cy="505672"/>
          </a:xfrm>
          <a:prstGeom prst="rect">
            <a:avLst/>
          </a:prstGeom>
        </p:spPr>
      </p:pic>
      <p:sp>
        <p:nvSpPr>
          <p:cNvPr id="19" name="TextBox 18">
            <a:extLst>
              <a:ext uri="{FF2B5EF4-FFF2-40B4-BE49-F238E27FC236}">
                <a16:creationId xmlns:a16="http://schemas.microsoft.com/office/drawing/2014/main" id="{7244CAD4-13A5-C45C-6EA3-981CD772BA15}"/>
              </a:ext>
            </a:extLst>
          </p:cNvPr>
          <p:cNvSpPr txBox="1"/>
          <p:nvPr/>
        </p:nvSpPr>
        <p:spPr>
          <a:xfrm>
            <a:off x="2070952" y="6242560"/>
            <a:ext cx="2576075"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www.horizon.com</a:t>
            </a:r>
          </a:p>
        </p:txBody>
      </p:sp>
      <p:sp>
        <p:nvSpPr>
          <p:cNvPr id="21" name="TextBox 20">
            <a:extLst>
              <a:ext uri="{FF2B5EF4-FFF2-40B4-BE49-F238E27FC236}">
                <a16:creationId xmlns:a16="http://schemas.microsoft.com/office/drawing/2014/main" id="{5FBDCECE-F8B5-FD37-443E-1BD22EB2C3CD}"/>
              </a:ext>
            </a:extLst>
          </p:cNvPr>
          <p:cNvSpPr txBox="1"/>
          <p:nvPr/>
        </p:nvSpPr>
        <p:spPr>
          <a:xfrm>
            <a:off x="5024635" y="6249933"/>
            <a:ext cx="2360040"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01000000000</a:t>
            </a:r>
          </a:p>
        </p:txBody>
      </p:sp>
      <p:sp>
        <p:nvSpPr>
          <p:cNvPr id="25" name="TextBox 24">
            <a:extLst>
              <a:ext uri="{FF2B5EF4-FFF2-40B4-BE49-F238E27FC236}">
                <a16:creationId xmlns:a16="http://schemas.microsoft.com/office/drawing/2014/main" id="{17740C50-3481-5FAD-35FE-BAFE24416232}"/>
              </a:ext>
            </a:extLst>
          </p:cNvPr>
          <p:cNvSpPr txBox="1"/>
          <p:nvPr/>
        </p:nvSpPr>
        <p:spPr>
          <a:xfrm>
            <a:off x="7704187" y="6235187"/>
            <a:ext cx="2982623" cy="369332"/>
          </a:xfrm>
          <a:prstGeom prst="rect">
            <a:avLst/>
          </a:prstGeom>
          <a:noFill/>
        </p:spPr>
        <p:txBody>
          <a:bodyPr wrap="square" rtlCol="0">
            <a:spAutoFit/>
          </a:bodyPr>
          <a:lstStyle/>
          <a:p>
            <a:pPr algn="ctr"/>
            <a:r>
              <a:rPr lang="en-US" b="1" dirty="0">
                <a:latin typeface="Frutiger LT Arabic 55 Roman" panose="01000000000000000000" pitchFamily="2" charset="-78"/>
                <a:cs typeface="Frutiger LT Arabic 55 Roman" panose="01000000000000000000" pitchFamily="2" charset="-78"/>
              </a:rPr>
              <a:t>HORIZON@GMAIL.COM</a:t>
            </a:r>
          </a:p>
        </p:txBody>
      </p:sp>
    </p:spTree>
    <p:extLst>
      <p:ext uri="{BB962C8B-B14F-4D97-AF65-F5344CB8AC3E}">
        <p14:creationId xmlns:p14="http://schemas.microsoft.com/office/powerpoint/2010/main" val="24867427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106">
        <p159:morph option="byObject"/>
      </p:transition>
    </mc:Choice>
    <mc:Fallback xmlns="">
      <p:transition spd="slow" advTm="2106">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1C9FE81D535ED4F82DE9DC3955E966F" ma:contentTypeVersion="10" ma:contentTypeDescription="Create a new document." ma:contentTypeScope="" ma:versionID="508d98b6aff2ed3b59dba8bb3e5a96fe">
  <xsd:schema xmlns:xsd="http://www.w3.org/2001/XMLSchema" xmlns:xs="http://www.w3.org/2001/XMLSchema" xmlns:p="http://schemas.microsoft.com/office/2006/metadata/properties" xmlns:ns3="465303f1-539c-4966-a7fa-39a2411fa49a" targetNamespace="http://schemas.microsoft.com/office/2006/metadata/properties" ma:root="true" ma:fieldsID="8ce58fe68d32fb6a1a3f4c13afcbe4d7" ns3:_="">
    <xsd:import namespace="465303f1-539c-4966-a7fa-39a2411fa49a"/>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SearchProperties" minOccurs="0"/>
                <xsd:element ref="ns3:MediaServiceDateTaken" minOccurs="0"/>
                <xsd:element ref="ns3:_activity" minOccurs="0"/>
                <xsd:element ref="ns3:MediaServiceSystem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65303f1-539c-4966-a7fa-39a2411fa49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_activity" ma:index="13" nillable="true" ma:displayName="_activity" ma:hidden="true" ma:internalName="_activity">
      <xsd:simpleType>
        <xsd:restriction base="dms:Note"/>
      </xsd:simpleType>
    </xsd:element>
    <xsd:element name="MediaServiceSystemTags" ma:index="14" nillable="true" ma:displayName="MediaServiceSystemTags" ma:hidden="true" ma:internalName="MediaServiceSystemTags" ma:readOnly="true">
      <xsd:simpleType>
        <xsd:restriction base="dms:Note"/>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465303f1-539c-4966-a7fa-39a2411fa49a" xsi:nil="true"/>
  </documentManagement>
</p:properties>
</file>

<file path=customXml/itemProps1.xml><?xml version="1.0" encoding="utf-8"?>
<ds:datastoreItem xmlns:ds="http://schemas.openxmlformats.org/officeDocument/2006/customXml" ds:itemID="{317DD2C6-0738-4D62-AAB3-F20A09D5667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65303f1-539c-4966-a7fa-39a2411fa49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91AB6F3-4554-49C5-B7BF-05BE4FDFCDAE}">
  <ds:schemaRefs>
    <ds:schemaRef ds:uri="http://schemas.microsoft.com/sharepoint/v3/contenttype/forms"/>
  </ds:schemaRefs>
</ds:datastoreItem>
</file>

<file path=customXml/itemProps3.xml><?xml version="1.0" encoding="utf-8"?>
<ds:datastoreItem xmlns:ds="http://schemas.openxmlformats.org/officeDocument/2006/customXml" ds:itemID="{A85C3EAF-98FC-48EB-AD01-842FB460320C}">
  <ds:schemaRefs>
    <ds:schemaRef ds:uri="http://purl.org/dc/dcmitype/"/>
    <ds:schemaRef ds:uri="http://purl.org/dc/elements/1.1/"/>
    <ds:schemaRef ds:uri="http://schemas.microsoft.com/office/2006/metadata/properties"/>
    <ds:schemaRef ds:uri="http://schemas.microsoft.com/office/2006/documentManagement/types"/>
    <ds:schemaRef ds:uri="http://purl.org/dc/terms/"/>
    <ds:schemaRef ds:uri="http://schemas.microsoft.com/office/infopath/2007/PartnerControls"/>
    <ds:schemaRef ds:uri="http://schemas.openxmlformats.org/package/2006/metadata/core-properties"/>
    <ds:schemaRef ds:uri="465303f1-539c-4966-a7fa-39a2411fa49a"/>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47</TotalTime>
  <Words>618</Words>
  <Application>Microsoft Office PowerPoint</Application>
  <PresentationFormat>Widescreen</PresentationFormat>
  <Paragraphs>93</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Mythology Of Egypt</vt:lpstr>
      <vt:lpstr>Arial</vt:lpstr>
      <vt:lpstr>Frutiger LT Arabic 45 Light</vt:lpstr>
      <vt:lpstr>Bookman Old Style</vt:lpstr>
      <vt:lpstr>Rockwell</vt:lpstr>
      <vt:lpstr>Frutiger LT Arabic 55 Roman</vt:lpstr>
      <vt:lpstr>Damask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Logo CS</dc:creator>
  <cp:lastModifiedBy>asem esam farrag</cp:lastModifiedBy>
  <cp:revision>7</cp:revision>
  <dcterms:created xsi:type="dcterms:W3CDTF">2025-05-11T19:23:46Z</dcterms:created>
  <dcterms:modified xsi:type="dcterms:W3CDTF">2025-05-14T06:52:42Z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0x01010081C9FE81D535ED4F82DE9DC3955E966F</vt:lpwstr>
  </property>
</Properties>
</file>

<file path=docProps/thumbnail.jpeg>
</file>